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56" r:id="rId5"/>
    <p:sldId id="312" r:id="rId6"/>
    <p:sldId id="285" r:id="rId7"/>
    <p:sldId id="286" r:id="rId8"/>
    <p:sldId id="313" r:id="rId9"/>
    <p:sldId id="282" r:id="rId10"/>
    <p:sldId id="287" r:id="rId11"/>
    <p:sldId id="283" r:id="rId12"/>
    <p:sldId id="314" r:id="rId13"/>
    <p:sldId id="301" r:id="rId14"/>
    <p:sldId id="299" r:id="rId15"/>
    <p:sldId id="292" r:id="rId16"/>
    <p:sldId id="302" r:id="rId17"/>
    <p:sldId id="303" r:id="rId18"/>
    <p:sldId id="304" r:id="rId19"/>
    <p:sldId id="315" r:id="rId20"/>
    <p:sldId id="316" r:id="rId21"/>
    <p:sldId id="317" r:id="rId22"/>
    <p:sldId id="318" r:id="rId23"/>
    <p:sldId id="319" r:id="rId24"/>
    <p:sldId id="320" r:id="rId25"/>
    <p:sldId id="321" r:id="rId26"/>
    <p:sldId id="322" r:id="rId27"/>
    <p:sldId id="323" r:id="rId28"/>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Lucida Grande"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Lucida Grande"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Lucida Grande"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Lucida Grande"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Lucida Grande" charset="0"/>
        <a:ea typeface="MS PGothic" panose="020B0600070205080204" pitchFamily="34" charset="-128"/>
        <a:cs typeface="+mn-cs"/>
      </a:defRPr>
    </a:lvl5pPr>
    <a:lvl6pPr marL="2286000" algn="l" defTabSz="914400" rtl="0" eaLnBrk="1" latinLnBrk="0" hangingPunct="1">
      <a:defRPr kern="1200">
        <a:solidFill>
          <a:schemeClr val="tx1"/>
        </a:solidFill>
        <a:latin typeface="Lucida Grande" charset="0"/>
        <a:ea typeface="MS PGothic" panose="020B0600070205080204" pitchFamily="34" charset="-128"/>
        <a:cs typeface="+mn-cs"/>
      </a:defRPr>
    </a:lvl6pPr>
    <a:lvl7pPr marL="2743200" algn="l" defTabSz="914400" rtl="0" eaLnBrk="1" latinLnBrk="0" hangingPunct="1">
      <a:defRPr kern="1200">
        <a:solidFill>
          <a:schemeClr val="tx1"/>
        </a:solidFill>
        <a:latin typeface="Lucida Grande" charset="0"/>
        <a:ea typeface="MS PGothic" panose="020B0600070205080204" pitchFamily="34" charset="-128"/>
        <a:cs typeface="+mn-cs"/>
      </a:defRPr>
    </a:lvl7pPr>
    <a:lvl8pPr marL="3200400" algn="l" defTabSz="914400" rtl="0" eaLnBrk="1" latinLnBrk="0" hangingPunct="1">
      <a:defRPr kern="1200">
        <a:solidFill>
          <a:schemeClr val="tx1"/>
        </a:solidFill>
        <a:latin typeface="Lucida Grande" charset="0"/>
        <a:ea typeface="MS PGothic" panose="020B0600070205080204" pitchFamily="34" charset="-128"/>
        <a:cs typeface="+mn-cs"/>
      </a:defRPr>
    </a:lvl8pPr>
    <a:lvl9pPr marL="3657600" algn="l" defTabSz="914400" rtl="0" eaLnBrk="1" latinLnBrk="0" hangingPunct="1">
      <a:defRPr kern="1200">
        <a:solidFill>
          <a:schemeClr val="tx1"/>
        </a:solidFill>
        <a:latin typeface="Lucida Grande"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16AEFF"/>
    <a:srgbClr val="16E1FF"/>
    <a:srgbClr val="16FFFC"/>
    <a:srgbClr val="16FFA4"/>
    <a:srgbClr val="16BEFF"/>
    <a:srgbClr val="16B8FF"/>
    <a:srgbClr val="B016FF"/>
    <a:srgbClr val="16E5FF"/>
    <a:srgbClr val="16FF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73" autoAdjust="0"/>
    <p:restoredTop sz="85370" autoAdjust="0"/>
  </p:normalViewPr>
  <p:slideViewPr>
    <p:cSldViewPr snapToGrid="0" snapToObjects="1">
      <p:cViewPr varScale="1">
        <p:scale>
          <a:sx n="73" d="100"/>
          <a:sy n="73" d="100"/>
        </p:scale>
        <p:origin x="114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3EE01A-E12D-4182-BE10-DD445DF5DECB}"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67C7D9D0-0BDC-47D8-8DE6-CF3B6F2B10D1}">
      <dgm:prSet phldrT="[Text]">
        <dgm:style>
          <a:lnRef idx="2">
            <a:schemeClr val="accent5"/>
          </a:lnRef>
          <a:fillRef idx="1">
            <a:schemeClr val="lt1"/>
          </a:fillRef>
          <a:effectRef idx="0">
            <a:schemeClr val="accent5"/>
          </a:effectRef>
          <a:fontRef idx="minor">
            <a:schemeClr val="dk1"/>
          </a:fontRef>
        </dgm:style>
      </dgm:prSet>
      <dgm:spPr/>
      <dgm:t>
        <a:bodyPr/>
        <a:lstStyle/>
        <a:p>
          <a:r>
            <a:rPr lang="en-US" dirty="0"/>
            <a:t>Adjust Parameters</a:t>
          </a:r>
        </a:p>
      </dgm:t>
    </dgm:pt>
    <dgm:pt modelId="{2F2CC8E4-6532-4A0B-A2AA-101F65E62A23}" type="parTrans" cxnId="{BD5ECD95-69E3-4EEC-AF0F-BB52E34124EC}">
      <dgm:prSet/>
      <dgm:spPr/>
      <dgm:t>
        <a:bodyPr/>
        <a:lstStyle/>
        <a:p>
          <a:endParaRPr lang="en-US"/>
        </a:p>
      </dgm:t>
    </dgm:pt>
    <dgm:pt modelId="{4EAC74D7-2759-454B-A87C-78CAF1BD74DA}" type="sibTrans" cxnId="{BD5ECD95-69E3-4EEC-AF0F-BB52E34124EC}">
      <dgm:prSet/>
      <dgm:spPr/>
      <dgm:t>
        <a:bodyPr/>
        <a:lstStyle/>
        <a:p>
          <a:endParaRPr lang="en-US"/>
        </a:p>
      </dgm:t>
    </dgm:pt>
    <dgm:pt modelId="{255DDD5F-16B8-4D02-B864-66A72F75FB67}">
      <dgm:prSet phldrT="[Text]">
        <dgm:style>
          <a:lnRef idx="2">
            <a:schemeClr val="accent3"/>
          </a:lnRef>
          <a:fillRef idx="1">
            <a:schemeClr val="lt1"/>
          </a:fillRef>
          <a:effectRef idx="0">
            <a:schemeClr val="accent3"/>
          </a:effectRef>
          <a:fontRef idx="minor">
            <a:schemeClr val="dk1"/>
          </a:fontRef>
        </dgm:style>
      </dgm:prSet>
      <dgm:spPr/>
      <dgm:t>
        <a:bodyPr/>
        <a:lstStyle/>
        <a:p>
          <a:r>
            <a:rPr lang="en-US" dirty="0"/>
            <a:t>Oil Recovery </a:t>
          </a:r>
        </a:p>
        <a:p>
          <a:r>
            <a:rPr lang="en-US" dirty="0"/>
            <a:t>Vs.</a:t>
          </a:r>
        </a:p>
        <a:p>
          <a:r>
            <a:rPr lang="en-US" dirty="0"/>
            <a:t>Cost</a:t>
          </a:r>
        </a:p>
      </dgm:t>
    </dgm:pt>
    <dgm:pt modelId="{E88195A7-3B17-4C5C-A0C2-4E6FEAD46950}" type="parTrans" cxnId="{2EDAA868-E6AA-430F-9380-1BA347577250}">
      <dgm:prSet/>
      <dgm:spPr/>
      <dgm:t>
        <a:bodyPr/>
        <a:lstStyle/>
        <a:p>
          <a:endParaRPr lang="en-US"/>
        </a:p>
      </dgm:t>
    </dgm:pt>
    <dgm:pt modelId="{97085407-7447-4860-A5EE-1771444BEFF0}" type="sibTrans" cxnId="{2EDAA868-E6AA-430F-9380-1BA347577250}">
      <dgm:prSet/>
      <dgm:spPr/>
      <dgm:t>
        <a:bodyPr/>
        <a:lstStyle/>
        <a:p>
          <a:endParaRPr lang="en-US"/>
        </a:p>
      </dgm:t>
    </dgm:pt>
    <dgm:pt modelId="{ACF01CBB-4B2E-4EE9-8472-7BAE3C460118}">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a:t>Max Profit</a:t>
          </a:r>
        </a:p>
      </dgm:t>
    </dgm:pt>
    <dgm:pt modelId="{5801B2E5-9EA6-4CB0-A808-4EEDF8A9E79D}" type="parTrans" cxnId="{EC63E260-3DF1-4596-9531-A1397168F59B}">
      <dgm:prSet/>
      <dgm:spPr/>
      <dgm:t>
        <a:bodyPr/>
        <a:lstStyle/>
        <a:p>
          <a:endParaRPr lang="en-US"/>
        </a:p>
      </dgm:t>
    </dgm:pt>
    <dgm:pt modelId="{6931CA00-5DA7-4E78-97CA-DE74C7A19F96}" type="sibTrans" cxnId="{EC63E260-3DF1-4596-9531-A1397168F59B}">
      <dgm:prSet/>
      <dgm:spPr/>
      <dgm:t>
        <a:bodyPr/>
        <a:lstStyle/>
        <a:p>
          <a:endParaRPr lang="en-US"/>
        </a:p>
      </dgm:t>
    </dgm:pt>
    <dgm:pt modelId="{9728072C-74BA-4674-A5B9-A1BC7AB306D4}" type="pres">
      <dgm:prSet presAssocID="{333EE01A-E12D-4182-BE10-DD445DF5DECB}" presName="Name0" presStyleCnt="0">
        <dgm:presLayoutVars>
          <dgm:chMax val="11"/>
          <dgm:chPref val="11"/>
          <dgm:dir/>
          <dgm:resizeHandles/>
        </dgm:presLayoutVars>
      </dgm:prSet>
      <dgm:spPr/>
      <dgm:t>
        <a:bodyPr/>
        <a:lstStyle/>
        <a:p>
          <a:endParaRPr lang="en-US"/>
        </a:p>
      </dgm:t>
    </dgm:pt>
    <dgm:pt modelId="{55CFA4AF-8338-4F2A-815F-C3F3D60C4DC2}" type="pres">
      <dgm:prSet presAssocID="{ACF01CBB-4B2E-4EE9-8472-7BAE3C460118}" presName="Accent3" presStyleCnt="0"/>
      <dgm:spPr/>
    </dgm:pt>
    <dgm:pt modelId="{090BBF3D-3A4D-41C6-9ABC-070F01AE1029}" type="pres">
      <dgm:prSet presAssocID="{ACF01CBB-4B2E-4EE9-8472-7BAE3C460118}" presName="Accent" presStyleLbl="node1" presStyleIdx="0" presStyleCnt="3">
        <dgm:style>
          <a:lnRef idx="3">
            <a:schemeClr val="lt1"/>
          </a:lnRef>
          <a:fillRef idx="1">
            <a:schemeClr val="accent6"/>
          </a:fillRef>
          <a:effectRef idx="1">
            <a:schemeClr val="accent6"/>
          </a:effectRef>
          <a:fontRef idx="minor">
            <a:schemeClr val="lt1"/>
          </a:fontRef>
        </dgm:style>
      </dgm:prSet>
      <dgm:spPr/>
    </dgm:pt>
    <dgm:pt modelId="{CD93B5FB-8B65-4C33-B603-C32119E2E664}" type="pres">
      <dgm:prSet presAssocID="{ACF01CBB-4B2E-4EE9-8472-7BAE3C460118}" presName="ParentBackground3" presStyleCnt="0"/>
      <dgm:spPr/>
    </dgm:pt>
    <dgm:pt modelId="{369B7FC7-4568-4A6F-A2BE-6983E2086811}" type="pres">
      <dgm:prSet presAssocID="{ACF01CBB-4B2E-4EE9-8472-7BAE3C460118}" presName="ParentBackground" presStyleLbl="fgAcc1" presStyleIdx="0" presStyleCnt="3"/>
      <dgm:spPr/>
      <dgm:t>
        <a:bodyPr/>
        <a:lstStyle/>
        <a:p>
          <a:endParaRPr lang="en-US"/>
        </a:p>
      </dgm:t>
    </dgm:pt>
    <dgm:pt modelId="{BF3AAAA5-F5FB-4AFA-994C-001E77DF466A}" type="pres">
      <dgm:prSet presAssocID="{ACF01CBB-4B2E-4EE9-8472-7BAE3C460118}" presName="Parent3" presStyleLbl="revTx" presStyleIdx="0" presStyleCnt="0">
        <dgm:presLayoutVars>
          <dgm:chMax val="1"/>
          <dgm:chPref val="1"/>
          <dgm:bulletEnabled val="1"/>
        </dgm:presLayoutVars>
      </dgm:prSet>
      <dgm:spPr/>
      <dgm:t>
        <a:bodyPr/>
        <a:lstStyle/>
        <a:p>
          <a:endParaRPr lang="en-US"/>
        </a:p>
      </dgm:t>
    </dgm:pt>
    <dgm:pt modelId="{7C831D3D-6800-4247-8A44-971DC210C6C6}" type="pres">
      <dgm:prSet presAssocID="{255DDD5F-16B8-4D02-B864-66A72F75FB67}" presName="Accent2" presStyleCnt="0"/>
      <dgm:spPr/>
    </dgm:pt>
    <dgm:pt modelId="{637DCB45-3503-48AB-BFCE-ABD75C26F257}" type="pres">
      <dgm:prSet presAssocID="{255DDD5F-16B8-4D02-B864-66A72F75FB67}" presName="Accent" presStyleLbl="node1" presStyleIdx="1" presStyleCnt="3">
        <dgm:style>
          <a:lnRef idx="3">
            <a:schemeClr val="lt1"/>
          </a:lnRef>
          <a:fillRef idx="1">
            <a:schemeClr val="accent3"/>
          </a:fillRef>
          <a:effectRef idx="1">
            <a:schemeClr val="accent3"/>
          </a:effectRef>
          <a:fontRef idx="minor">
            <a:schemeClr val="lt1"/>
          </a:fontRef>
        </dgm:style>
      </dgm:prSet>
      <dgm:spPr/>
    </dgm:pt>
    <dgm:pt modelId="{051DA016-0CD5-4F97-8609-CA620E3A438B}" type="pres">
      <dgm:prSet presAssocID="{255DDD5F-16B8-4D02-B864-66A72F75FB67}" presName="ParentBackground2" presStyleCnt="0"/>
      <dgm:spPr/>
    </dgm:pt>
    <dgm:pt modelId="{35168B9C-D810-4390-A3CF-CB5B0565F46B}" type="pres">
      <dgm:prSet presAssocID="{255DDD5F-16B8-4D02-B864-66A72F75FB67}" presName="ParentBackground" presStyleLbl="fgAcc1" presStyleIdx="1" presStyleCnt="3"/>
      <dgm:spPr/>
      <dgm:t>
        <a:bodyPr/>
        <a:lstStyle/>
        <a:p>
          <a:endParaRPr lang="en-US"/>
        </a:p>
      </dgm:t>
    </dgm:pt>
    <dgm:pt modelId="{02C1CCDD-D0FA-4DF6-9F75-3645DACEA834}" type="pres">
      <dgm:prSet presAssocID="{255DDD5F-16B8-4D02-B864-66A72F75FB67}" presName="Parent2" presStyleLbl="revTx" presStyleIdx="0" presStyleCnt="0">
        <dgm:presLayoutVars>
          <dgm:chMax val="1"/>
          <dgm:chPref val="1"/>
          <dgm:bulletEnabled val="1"/>
        </dgm:presLayoutVars>
      </dgm:prSet>
      <dgm:spPr/>
      <dgm:t>
        <a:bodyPr/>
        <a:lstStyle/>
        <a:p>
          <a:endParaRPr lang="en-US"/>
        </a:p>
      </dgm:t>
    </dgm:pt>
    <dgm:pt modelId="{786601AA-0DD1-4AD5-AA61-F34F8AD0D636}" type="pres">
      <dgm:prSet presAssocID="{67C7D9D0-0BDC-47D8-8DE6-CF3B6F2B10D1}" presName="Accent1" presStyleCnt="0"/>
      <dgm:spPr/>
    </dgm:pt>
    <dgm:pt modelId="{16C66004-7561-424A-ACC8-0DF342596F6B}" type="pres">
      <dgm:prSet presAssocID="{67C7D9D0-0BDC-47D8-8DE6-CF3B6F2B10D1}" presName="Accent" presStyleLbl="node1" presStyleIdx="2" presStyleCnt="3">
        <dgm:style>
          <a:lnRef idx="3">
            <a:schemeClr val="lt1"/>
          </a:lnRef>
          <a:fillRef idx="1">
            <a:schemeClr val="accent5"/>
          </a:fillRef>
          <a:effectRef idx="1">
            <a:schemeClr val="accent5"/>
          </a:effectRef>
          <a:fontRef idx="minor">
            <a:schemeClr val="lt1"/>
          </a:fontRef>
        </dgm:style>
      </dgm:prSet>
      <dgm:spPr/>
    </dgm:pt>
    <dgm:pt modelId="{37D2A8B2-8CD1-46E3-9773-1C43735FCFCC}" type="pres">
      <dgm:prSet presAssocID="{67C7D9D0-0BDC-47D8-8DE6-CF3B6F2B10D1}" presName="ParentBackground1" presStyleCnt="0"/>
      <dgm:spPr/>
    </dgm:pt>
    <dgm:pt modelId="{6231AB6E-7291-419E-9AB2-B52F4A694105}" type="pres">
      <dgm:prSet presAssocID="{67C7D9D0-0BDC-47D8-8DE6-CF3B6F2B10D1}" presName="ParentBackground" presStyleLbl="fgAcc1" presStyleIdx="2" presStyleCnt="3"/>
      <dgm:spPr/>
      <dgm:t>
        <a:bodyPr/>
        <a:lstStyle/>
        <a:p>
          <a:endParaRPr lang="en-US"/>
        </a:p>
      </dgm:t>
    </dgm:pt>
    <dgm:pt modelId="{D77B8071-8FE6-48D8-A7C0-3C0A8C6AD022}" type="pres">
      <dgm:prSet presAssocID="{67C7D9D0-0BDC-47D8-8DE6-CF3B6F2B10D1}" presName="Parent1" presStyleLbl="revTx" presStyleIdx="0" presStyleCnt="0">
        <dgm:presLayoutVars>
          <dgm:chMax val="1"/>
          <dgm:chPref val="1"/>
          <dgm:bulletEnabled val="1"/>
        </dgm:presLayoutVars>
      </dgm:prSet>
      <dgm:spPr/>
      <dgm:t>
        <a:bodyPr/>
        <a:lstStyle/>
        <a:p>
          <a:endParaRPr lang="en-US"/>
        </a:p>
      </dgm:t>
    </dgm:pt>
  </dgm:ptLst>
  <dgm:cxnLst>
    <dgm:cxn modelId="{EC63E260-3DF1-4596-9531-A1397168F59B}" srcId="{333EE01A-E12D-4182-BE10-DD445DF5DECB}" destId="{ACF01CBB-4B2E-4EE9-8472-7BAE3C460118}" srcOrd="2" destOrd="0" parTransId="{5801B2E5-9EA6-4CB0-A808-4EEDF8A9E79D}" sibTransId="{6931CA00-5DA7-4E78-97CA-DE74C7A19F96}"/>
    <dgm:cxn modelId="{904016DB-1E52-4DE3-A959-E64D7485C759}" type="presOf" srcId="{ACF01CBB-4B2E-4EE9-8472-7BAE3C460118}" destId="{BF3AAAA5-F5FB-4AFA-994C-001E77DF466A}" srcOrd="1" destOrd="0" presId="urn:microsoft.com/office/officeart/2011/layout/CircleProcess"/>
    <dgm:cxn modelId="{2EDAA868-E6AA-430F-9380-1BA347577250}" srcId="{333EE01A-E12D-4182-BE10-DD445DF5DECB}" destId="{255DDD5F-16B8-4D02-B864-66A72F75FB67}" srcOrd="1" destOrd="0" parTransId="{E88195A7-3B17-4C5C-A0C2-4E6FEAD46950}" sibTransId="{97085407-7447-4860-A5EE-1771444BEFF0}"/>
    <dgm:cxn modelId="{940B9477-A5AF-43CE-BC9B-9B4D2381ABFB}" type="presOf" srcId="{333EE01A-E12D-4182-BE10-DD445DF5DECB}" destId="{9728072C-74BA-4674-A5B9-A1BC7AB306D4}" srcOrd="0" destOrd="0" presId="urn:microsoft.com/office/officeart/2011/layout/CircleProcess"/>
    <dgm:cxn modelId="{7124DF3E-A48C-4DE3-A214-E63B0818A190}" type="presOf" srcId="{ACF01CBB-4B2E-4EE9-8472-7BAE3C460118}" destId="{369B7FC7-4568-4A6F-A2BE-6983E2086811}" srcOrd="0" destOrd="0" presId="urn:microsoft.com/office/officeart/2011/layout/CircleProcess"/>
    <dgm:cxn modelId="{75321B25-8E20-49E7-942B-FE547C0CA0E9}" type="presOf" srcId="{255DDD5F-16B8-4D02-B864-66A72F75FB67}" destId="{02C1CCDD-D0FA-4DF6-9F75-3645DACEA834}" srcOrd="1" destOrd="0" presId="urn:microsoft.com/office/officeart/2011/layout/CircleProcess"/>
    <dgm:cxn modelId="{BD5ECD95-69E3-4EEC-AF0F-BB52E34124EC}" srcId="{333EE01A-E12D-4182-BE10-DD445DF5DECB}" destId="{67C7D9D0-0BDC-47D8-8DE6-CF3B6F2B10D1}" srcOrd="0" destOrd="0" parTransId="{2F2CC8E4-6532-4A0B-A2AA-101F65E62A23}" sibTransId="{4EAC74D7-2759-454B-A87C-78CAF1BD74DA}"/>
    <dgm:cxn modelId="{C7404EB6-D79F-4C19-A956-E5A5412380C0}" type="presOf" srcId="{67C7D9D0-0BDC-47D8-8DE6-CF3B6F2B10D1}" destId="{D77B8071-8FE6-48D8-A7C0-3C0A8C6AD022}" srcOrd="1" destOrd="0" presId="urn:microsoft.com/office/officeart/2011/layout/CircleProcess"/>
    <dgm:cxn modelId="{90DA82DF-ACFA-40DB-8993-0BBAB99A7508}" type="presOf" srcId="{255DDD5F-16B8-4D02-B864-66A72F75FB67}" destId="{35168B9C-D810-4390-A3CF-CB5B0565F46B}" srcOrd="0" destOrd="0" presId="urn:microsoft.com/office/officeart/2011/layout/CircleProcess"/>
    <dgm:cxn modelId="{9F9C4530-9CD7-4841-9929-38237883A607}" type="presOf" srcId="{67C7D9D0-0BDC-47D8-8DE6-CF3B6F2B10D1}" destId="{6231AB6E-7291-419E-9AB2-B52F4A694105}" srcOrd="0" destOrd="0" presId="urn:microsoft.com/office/officeart/2011/layout/CircleProcess"/>
    <dgm:cxn modelId="{940AE50D-2641-4505-A350-4EF4A0AE76D2}" type="presParOf" srcId="{9728072C-74BA-4674-A5B9-A1BC7AB306D4}" destId="{55CFA4AF-8338-4F2A-815F-C3F3D60C4DC2}" srcOrd="0" destOrd="0" presId="urn:microsoft.com/office/officeart/2011/layout/CircleProcess"/>
    <dgm:cxn modelId="{A11B32CB-F52E-4AAA-A378-FB98E35C69FD}" type="presParOf" srcId="{55CFA4AF-8338-4F2A-815F-C3F3D60C4DC2}" destId="{090BBF3D-3A4D-41C6-9ABC-070F01AE1029}" srcOrd="0" destOrd="0" presId="urn:microsoft.com/office/officeart/2011/layout/CircleProcess"/>
    <dgm:cxn modelId="{7BE9DE47-DFC3-4159-9A97-6DFC5CD96FF8}" type="presParOf" srcId="{9728072C-74BA-4674-A5B9-A1BC7AB306D4}" destId="{CD93B5FB-8B65-4C33-B603-C32119E2E664}" srcOrd="1" destOrd="0" presId="urn:microsoft.com/office/officeart/2011/layout/CircleProcess"/>
    <dgm:cxn modelId="{7DE2FE52-BB57-4730-BFF7-FBD1F2243D39}" type="presParOf" srcId="{CD93B5FB-8B65-4C33-B603-C32119E2E664}" destId="{369B7FC7-4568-4A6F-A2BE-6983E2086811}" srcOrd="0" destOrd="0" presId="urn:microsoft.com/office/officeart/2011/layout/CircleProcess"/>
    <dgm:cxn modelId="{2B876ABC-00D8-452D-856B-F72914465B60}" type="presParOf" srcId="{9728072C-74BA-4674-A5B9-A1BC7AB306D4}" destId="{BF3AAAA5-F5FB-4AFA-994C-001E77DF466A}" srcOrd="2" destOrd="0" presId="urn:microsoft.com/office/officeart/2011/layout/CircleProcess"/>
    <dgm:cxn modelId="{604CC8CC-55F9-48E2-8D94-22402C91055A}" type="presParOf" srcId="{9728072C-74BA-4674-A5B9-A1BC7AB306D4}" destId="{7C831D3D-6800-4247-8A44-971DC210C6C6}" srcOrd="3" destOrd="0" presId="urn:microsoft.com/office/officeart/2011/layout/CircleProcess"/>
    <dgm:cxn modelId="{F91D0739-5FA9-422F-AFE8-4C67E562B694}" type="presParOf" srcId="{7C831D3D-6800-4247-8A44-971DC210C6C6}" destId="{637DCB45-3503-48AB-BFCE-ABD75C26F257}" srcOrd="0" destOrd="0" presId="urn:microsoft.com/office/officeart/2011/layout/CircleProcess"/>
    <dgm:cxn modelId="{C45BF814-B4A7-4994-B8BE-93F410926A35}" type="presParOf" srcId="{9728072C-74BA-4674-A5B9-A1BC7AB306D4}" destId="{051DA016-0CD5-4F97-8609-CA620E3A438B}" srcOrd="4" destOrd="0" presId="urn:microsoft.com/office/officeart/2011/layout/CircleProcess"/>
    <dgm:cxn modelId="{0A714AE1-E3EF-4670-BD5C-BF1D24C4FC19}" type="presParOf" srcId="{051DA016-0CD5-4F97-8609-CA620E3A438B}" destId="{35168B9C-D810-4390-A3CF-CB5B0565F46B}" srcOrd="0" destOrd="0" presId="urn:microsoft.com/office/officeart/2011/layout/CircleProcess"/>
    <dgm:cxn modelId="{5313EABA-13C9-4822-885F-927D53403E85}" type="presParOf" srcId="{9728072C-74BA-4674-A5B9-A1BC7AB306D4}" destId="{02C1CCDD-D0FA-4DF6-9F75-3645DACEA834}" srcOrd="5" destOrd="0" presId="urn:microsoft.com/office/officeart/2011/layout/CircleProcess"/>
    <dgm:cxn modelId="{F164D7C3-04CB-460D-9A40-7ECFC793F601}" type="presParOf" srcId="{9728072C-74BA-4674-A5B9-A1BC7AB306D4}" destId="{786601AA-0DD1-4AD5-AA61-F34F8AD0D636}" srcOrd="6" destOrd="0" presId="urn:microsoft.com/office/officeart/2011/layout/CircleProcess"/>
    <dgm:cxn modelId="{6096C6F2-6EC2-4073-BD2E-F0EA0AC53445}" type="presParOf" srcId="{786601AA-0DD1-4AD5-AA61-F34F8AD0D636}" destId="{16C66004-7561-424A-ACC8-0DF342596F6B}" srcOrd="0" destOrd="0" presId="urn:microsoft.com/office/officeart/2011/layout/CircleProcess"/>
    <dgm:cxn modelId="{8ABB3504-A080-48B2-9C20-07A906AF8BC3}" type="presParOf" srcId="{9728072C-74BA-4674-A5B9-A1BC7AB306D4}" destId="{37D2A8B2-8CD1-46E3-9773-1C43735FCFCC}" srcOrd="7" destOrd="0" presId="urn:microsoft.com/office/officeart/2011/layout/CircleProcess"/>
    <dgm:cxn modelId="{016342CF-5848-4760-A780-E2AF54A4D33C}" type="presParOf" srcId="{37D2A8B2-8CD1-46E3-9773-1C43735FCFCC}" destId="{6231AB6E-7291-419E-9AB2-B52F4A694105}" srcOrd="0" destOrd="0" presId="urn:microsoft.com/office/officeart/2011/layout/CircleProcess"/>
    <dgm:cxn modelId="{97EAEC1F-B3FC-4D0B-AD2B-2FD5C3E00B3D}" type="presParOf" srcId="{9728072C-74BA-4674-A5B9-A1BC7AB306D4}" destId="{D77B8071-8FE6-48D8-A7C0-3C0A8C6AD022}" srcOrd="8"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0BBF3D-3A4D-41C6-9ABC-070F01AE1029}">
      <dsp:nvSpPr>
        <dsp:cNvPr id="0" name=""/>
        <dsp:cNvSpPr/>
      </dsp:nvSpPr>
      <dsp:spPr>
        <a:xfrm>
          <a:off x="4074694" y="609184"/>
          <a:ext cx="1613714" cy="1614013"/>
        </a:xfrm>
        <a:prstGeom prst="ellipse">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sp>
    <dsp:sp modelId="{369B7FC7-4568-4A6F-A2BE-6983E2086811}">
      <dsp:nvSpPr>
        <dsp:cNvPr id="0" name=""/>
        <dsp:cNvSpPr/>
      </dsp:nvSpPr>
      <dsp:spPr>
        <a:xfrm>
          <a:off x="4128274" y="662994"/>
          <a:ext cx="1506553" cy="1506393"/>
        </a:xfrm>
        <a:prstGeom prst="ellipse">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t>Max Profit</a:t>
          </a:r>
        </a:p>
      </dsp:txBody>
      <dsp:txXfrm>
        <a:off x="4343646" y="878233"/>
        <a:ext cx="1075809" cy="1075914"/>
      </dsp:txXfrm>
    </dsp:sp>
    <dsp:sp modelId="{637DCB45-3503-48AB-BFCE-ABD75C26F257}">
      <dsp:nvSpPr>
        <dsp:cNvPr id="0" name=""/>
        <dsp:cNvSpPr/>
      </dsp:nvSpPr>
      <dsp:spPr>
        <a:xfrm rot="2700000">
          <a:off x="2408817" y="611135"/>
          <a:ext cx="1609827" cy="1609827"/>
        </a:xfrm>
        <a:prstGeom prst="teardrop">
          <a:avLst>
            <a:gd name="adj" fmla="val 10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sp>
    <dsp:sp modelId="{35168B9C-D810-4390-A3CF-CB5B0565F46B}">
      <dsp:nvSpPr>
        <dsp:cNvPr id="0" name=""/>
        <dsp:cNvSpPr/>
      </dsp:nvSpPr>
      <dsp:spPr>
        <a:xfrm>
          <a:off x="2460454" y="662994"/>
          <a:ext cx="1506553" cy="1506393"/>
        </a:xfrm>
        <a:prstGeom prst="ellipse">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t>Oil Recovery </a:t>
          </a:r>
        </a:p>
        <a:p>
          <a:pPr lvl="0" algn="ctr" defTabSz="711200">
            <a:lnSpc>
              <a:spcPct val="90000"/>
            </a:lnSpc>
            <a:spcBef>
              <a:spcPct val="0"/>
            </a:spcBef>
            <a:spcAft>
              <a:spcPct val="35000"/>
            </a:spcAft>
          </a:pPr>
          <a:r>
            <a:rPr lang="en-US" sz="1600" kern="1200" dirty="0"/>
            <a:t>Vs.</a:t>
          </a:r>
        </a:p>
        <a:p>
          <a:pPr lvl="0" algn="ctr" defTabSz="711200">
            <a:lnSpc>
              <a:spcPct val="90000"/>
            </a:lnSpc>
            <a:spcBef>
              <a:spcPct val="0"/>
            </a:spcBef>
            <a:spcAft>
              <a:spcPct val="35000"/>
            </a:spcAft>
          </a:pPr>
          <a:r>
            <a:rPr lang="en-US" sz="1600" kern="1200" dirty="0"/>
            <a:t>Cost</a:t>
          </a:r>
        </a:p>
      </dsp:txBody>
      <dsp:txXfrm>
        <a:off x="2675826" y="878233"/>
        <a:ext cx="1075809" cy="1075914"/>
      </dsp:txXfrm>
    </dsp:sp>
    <dsp:sp modelId="{16C66004-7561-424A-ACC8-0DF342596F6B}">
      <dsp:nvSpPr>
        <dsp:cNvPr id="0" name=""/>
        <dsp:cNvSpPr/>
      </dsp:nvSpPr>
      <dsp:spPr>
        <a:xfrm rot="2700000">
          <a:off x="740997" y="611135"/>
          <a:ext cx="1609827" cy="1609827"/>
        </a:xfrm>
        <a:prstGeom prst="teardrop">
          <a:avLst>
            <a:gd name="adj" fmla="val 100000"/>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sp>
    <dsp:sp modelId="{6231AB6E-7291-419E-9AB2-B52F4A694105}">
      <dsp:nvSpPr>
        <dsp:cNvPr id="0" name=""/>
        <dsp:cNvSpPr/>
      </dsp:nvSpPr>
      <dsp:spPr>
        <a:xfrm>
          <a:off x="792634" y="662994"/>
          <a:ext cx="1506553" cy="1506393"/>
        </a:xfrm>
        <a:prstGeom prst="ellipse">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t>Adjust Parameters</a:t>
          </a:r>
        </a:p>
      </dsp:txBody>
      <dsp:txXfrm>
        <a:off x="1008006" y="878233"/>
        <a:ext cx="1075809" cy="1075914"/>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MS PGothic" pitchFamily="34" charset="-128"/>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DB4A5C5F-F755-4024-B583-20854F4A1458}" type="datetime1">
              <a:rPr lang="en-US" altLang="en-US"/>
              <a:pPr>
                <a:defRPr/>
              </a:pPr>
              <a:t>6/13/2017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MS PGothic" pitchFamily="34" charset="-128"/>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9A742E08-97B1-4EA9-BC33-EC6CFFACF8CF}" type="slidenum">
              <a:rPr lang="en-US" altLang="en-US"/>
              <a:pPr>
                <a:defRPr/>
              </a:pPr>
              <a:t>‹N°›</a:t>
            </a:fld>
            <a:endParaRPr lang="en-US" altLang="en-US"/>
          </a:p>
        </p:txBody>
      </p:sp>
    </p:spTree>
    <p:extLst>
      <p:ext uri="{BB962C8B-B14F-4D97-AF65-F5344CB8AC3E}">
        <p14:creationId xmlns:p14="http://schemas.microsoft.com/office/powerpoint/2010/main" val="16170677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MS PGothic" pitchFamily="34"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D64FBE95-0EBA-4693-8137-2F92717096A6}" type="datetime1">
              <a:rPr lang="en-US" altLang="en-US"/>
              <a:pPr>
                <a:defRPr/>
              </a:pPr>
              <a:t>6/13/2017</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MS PGothic" pitchFamily="34"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FA6D2F2B-D686-4617-8D61-59053CC605FE}" type="slidenum">
              <a:rPr lang="en-US" altLang="en-US"/>
              <a:pPr>
                <a:defRPr/>
              </a:pPr>
              <a:t>‹N°›</a:t>
            </a:fld>
            <a:endParaRPr lang="en-US" altLang="en-US"/>
          </a:p>
        </p:txBody>
      </p:sp>
    </p:spTree>
    <p:extLst>
      <p:ext uri="{BB962C8B-B14F-4D97-AF65-F5344CB8AC3E}">
        <p14:creationId xmlns:p14="http://schemas.microsoft.com/office/powerpoint/2010/main" val="16678399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fld id="{814114B4-5FB6-48F8-8A4D-105B57EF4C56}" type="slidenum">
              <a:rPr lang="en-US" altLang="en-US" smtClean="0"/>
              <a:pPr/>
              <a:t>1</a:t>
            </a:fld>
            <a:endParaRPr lang="en-US" altLang="en-US"/>
          </a:p>
        </p:txBody>
      </p:sp>
    </p:spTree>
    <p:extLst>
      <p:ext uri="{BB962C8B-B14F-4D97-AF65-F5344CB8AC3E}">
        <p14:creationId xmlns:p14="http://schemas.microsoft.com/office/powerpoint/2010/main" val="2251000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Innovative new algorithm</a:t>
            </a:r>
            <a:r>
              <a:rPr lang="en-US" baseline="0" dirty="0"/>
              <a:t> called GSA</a:t>
            </a:r>
          </a:p>
          <a:p>
            <a:r>
              <a:rPr lang="en-US" dirty="0"/>
              <a:t>In</a:t>
            </a:r>
            <a:r>
              <a:rPr lang="en-US" baseline="0" dirty="0"/>
              <a:t> GSA</a:t>
            </a:r>
          </a:p>
          <a:p>
            <a:r>
              <a:rPr lang="en-US" baseline="0" dirty="0"/>
              <a:t>no premature convergence</a:t>
            </a:r>
          </a:p>
          <a:p>
            <a:r>
              <a:rPr lang="en-US" baseline="0" dirty="0"/>
              <a:t>Adaptive search, the algorithm will become better and better after each iteration.</a:t>
            </a:r>
          </a:p>
          <a:p>
            <a:endParaRPr lang="en-US" dirty="0"/>
          </a:p>
        </p:txBody>
      </p:sp>
      <p:sp>
        <p:nvSpPr>
          <p:cNvPr id="4" name="Slide Number Placeholder 3"/>
          <p:cNvSpPr>
            <a:spLocks noGrp="1"/>
          </p:cNvSpPr>
          <p:nvPr>
            <p:ph type="sldNum" sz="quarter" idx="10"/>
          </p:nvPr>
        </p:nvSpPr>
        <p:spPr/>
        <p:txBody>
          <a:bodyPr/>
          <a:lstStyle/>
          <a:p>
            <a:pPr>
              <a:defRPr/>
            </a:pPr>
            <a:fld id="{FA6D2F2B-D686-4617-8D61-59053CC605FE}" type="slidenum">
              <a:rPr lang="en-US" altLang="en-US" smtClean="0"/>
              <a:pPr>
                <a:defRPr/>
              </a:pPr>
              <a:t>13</a:t>
            </a:fld>
            <a:endParaRPr lang="en-US" altLang="en-US"/>
          </a:p>
        </p:txBody>
      </p:sp>
    </p:spTree>
    <p:extLst>
      <p:ext uri="{BB962C8B-B14F-4D97-AF65-F5344CB8AC3E}">
        <p14:creationId xmlns:p14="http://schemas.microsoft.com/office/powerpoint/2010/main" val="342778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varied the proportion of each genetic operator </a:t>
            </a:r>
          </a:p>
          <a:p>
            <a:endParaRPr lang="en-US" dirty="0"/>
          </a:p>
        </p:txBody>
      </p:sp>
      <p:sp>
        <p:nvSpPr>
          <p:cNvPr id="4" name="Slide Number Placeholder 3"/>
          <p:cNvSpPr>
            <a:spLocks noGrp="1"/>
          </p:cNvSpPr>
          <p:nvPr>
            <p:ph type="sldNum" sz="quarter" idx="10"/>
          </p:nvPr>
        </p:nvSpPr>
        <p:spPr/>
        <p:txBody>
          <a:bodyPr/>
          <a:lstStyle/>
          <a:p>
            <a:pPr>
              <a:defRPr/>
            </a:pPr>
            <a:fld id="{FA6D2F2B-D686-4617-8D61-59053CC605FE}" type="slidenum">
              <a:rPr lang="en-US" altLang="en-US" smtClean="0"/>
              <a:pPr>
                <a:defRPr/>
              </a:pPr>
              <a:t>17</a:t>
            </a:fld>
            <a:endParaRPr lang="en-US" altLang="en-US"/>
          </a:p>
        </p:txBody>
      </p:sp>
    </p:spTree>
    <p:extLst>
      <p:ext uri="{BB962C8B-B14F-4D97-AF65-F5344CB8AC3E}">
        <p14:creationId xmlns:p14="http://schemas.microsoft.com/office/powerpoint/2010/main" val="1255547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Wingdings" panose="05000000000000000000" pitchFamily="2" charset="2"/>
              <a:buChar char="§"/>
              <a:defRPr/>
            </a:pPr>
            <a:r>
              <a:rPr lang="en-US" dirty="0"/>
              <a:t>Multiple inputs are evaluated in parallel at each step.</a:t>
            </a:r>
          </a:p>
          <a:p>
            <a:pPr marL="742950" lvl="1" indent="-285750">
              <a:buFont typeface="Wingdings" panose="05000000000000000000" pitchFamily="2" charset="2"/>
              <a:buChar char="§"/>
              <a:defRPr/>
            </a:pPr>
            <a:r>
              <a:rPr lang="en-US" dirty="0"/>
              <a:t>Input for the next step are generated by the “Operators”.</a:t>
            </a:r>
          </a:p>
          <a:p>
            <a:pPr marL="742950" lvl="1" indent="-285750">
              <a:buFont typeface="Wingdings" panose="05000000000000000000" pitchFamily="2" charset="2"/>
              <a:buChar char="§"/>
              <a:defRPr/>
            </a:pPr>
            <a:r>
              <a:rPr lang="en-US" dirty="0"/>
              <a:t>The Operators will generate inputs based on the previous step input evaluation.</a:t>
            </a:r>
          </a:p>
          <a:p>
            <a:pPr marL="742950" lvl="1" indent="-285750">
              <a:buFont typeface="Wingdings" panose="05000000000000000000" pitchFamily="2" charset="2"/>
              <a:buChar char="§"/>
              <a:defRPr/>
            </a:pPr>
            <a:r>
              <a:rPr lang="en-US" dirty="0"/>
              <a:t>The algorithm will keep iterating until meeting a stopping criteria.</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Alpha fraction:</a:t>
            </a:r>
            <a:r>
              <a:rPr lang="en-US" baseline="0" dirty="0"/>
              <a:t> is how much I’m willing to contribute to the next generation.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Continues</a:t>
            </a:r>
          </a:p>
        </p:txBody>
      </p:sp>
      <p:sp>
        <p:nvSpPr>
          <p:cNvPr id="4" name="Slide Number Placeholder 3"/>
          <p:cNvSpPr>
            <a:spLocks noGrp="1"/>
          </p:cNvSpPr>
          <p:nvPr>
            <p:ph type="sldNum" sz="quarter" idx="10"/>
          </p:nvPr>
        </p:nvSpPr>
        <p:spPr/>
        <p:txBody>
          <a:bodyPr/>
          <a:lstStyle/>
          <a:p>
            <a:pPr>
              <a:defRPr/>
            </a:pPr>
            <a:fld id="{FA6D2F2B-D686-4617-8D61-59053CC605FE}" type="slidenum">
              <a:rPr lang="en-US" altLang="en-US" smtClean="0"/>
              <a:pPr>
                <a:defRPr/>
              </a:pPr>
              <a:t>3</a:t>
            </a:fld>
            <a:endParaRPr lang="en-US" altLang="en-US"/>
          </a:p>
        </p:txBody>
      </p:sp>
    </p:spTree>
    <p:extLst>
      <p:ext uri="{BB962C8B-B14F-4D97-AF65-F5344CB8AC3E}">
        <p14:creationId xmlns:p14="http://schemas.microsoft.com/office/powerpoint/2010/main" val="2463271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a:t>
            </a:r>
            <a:r>
              <a:rPr lang="en-US" dirty="0"/>
              <a:t>Since our focus</a:t>
            </a:r>
            <a:r>
              <a:rPr lang="en-US" baseline="0" dirty="0"/>
              <a:t> is on field development, I want to introduce the major stages of Oil Recovery mechanisms throughout the lifetime of an oil field:</a:t>
            </a:r>
          </a:p>
          <a:p>
            <a:r>
              <a:rPr lang="en-US" baseline="0" dirty="0"/>
              <a:t>When first drilled, an oil well will produce based on natural fluids expansion. And the </a:t>
            </a:r>
            <a:r>
              <a:rPr lang="en-US" sz="1200" b="0" i="0" kern="1200" dirty="0">
                <a:solidFill>
                  <a:schemeClr val="tx1"/>
                </a:solidFill>
                <a:effectLst/>
                <a:latin typeface="+mn-lt"/>
                <a:ea typeface="MS PGothic" panose="020B0600070205080204" pitchFamily="34" charset="-128"/>
                <a:cs typeface="ＭＳ Ｐゴシック" charset="0"/>
              </a:rPr>
              <a:t>difference between the high pressure in the rock formation and the low pressure in the will</a:t>
            </a:r>
            <a:r>
              <a:rPr lang="en-US" sz="1200" b="0" i="0" kern="1200" baseline="0" dirty="0">
                <a:solidFill>
                  <a:schemeClr val="tx1"/>
                </a:solidFill>
                <a:effectLst/>
                <a:latin typeface="+mn-lt"/>
                <a:ea typeface="MS PGothic" panose="020B0600070205080204" pitchFamily="34" charset="-128"/>
                <a:cs typeface="ＭＳ Ｐゴシック" charset="0"/>
              </a:rPr>
              <a:t> result in an </a:t>
            </a:r>
            <a:r>
              <a:rPr lang="en-US" sz="1200" b="0" i="0" kern="1200" dirty="0">
                <a:solidFill>
                  <a:schemeClr val="tx1"/>
                </a:solidFill>
                <a:effectLst/>
                <a:latin typeface="+mn-lt"/>
                <a:ea typeface="MS PGothic" panose="020B0600070205080204" pitchFamily="34" charset="-128"/>
                <a:cs typeface="ＭＳ Ｐゴシック" charset="0"/>
              </a:rPr>
              <a:t>oil flow through the well.</a:t>
            </a:r>
          </a:p>
          <a:p>
            <a:r>
              <a:rPr lang="en-US" sz="1200" b="0" i="0" kern="1200" dirty="0">
                <a:solidFill>
                  <a:schemeClr val="tx1"/>
                </a:solidFill>
                <a:effectLst/>
                <a:latin typeface="+mn-lt"/>
                <a:ea typeface="MS PGothic" panose="020B0600070205080204" pitchFamily="34" charset="-128"/>
              </a:rPr>
              <a:t>This natural driving mechanism might be insufficient</a:t>
            </a:r>
            <a:r>
              <a:rPr lang="en-US" sz="1200" b="0" i="0" kern="1200" baseline="0" dirty="0">
                <a:solidFill>
                  <a:schemeClr val="tx1"/>
                </a:solidFill>
                <a:effectLst/>
                <a:latin typeface="+mn-lt"/>
                <a:ea typeface="MS PGothic" panose="020B0600070205080204" pitchFamily="34" charset="-128"/>
              </a:rPr>
              <a:t> in terms of production rate or might not </a:t>
            </a:r>
            <a:r>
              <a:rPr lang="en-US" sz="1200" b="0" i="0" kern="1200" dirty="0">
                <a:solidFill>
                  <a:schemeClr val="tx1"/>
                </a:solidFill>
                <a:effectLst/>
                <a:latin typeface="+mn-lt"/>
                <a:ea typeface="MS PGothic" panose="020B0600070205080204" pitchFamily="34" charset="-128"/>
              </a:rPr>
              <a:t>last for the entire production period of the reservoir,</a:t>
            </a:r>
            <a:r>
              <a:rPr lang="en-US" sz="1200" b="0" i="0" kern="1200" baseline="0" dirty="0">
                <a:solidFill>
                  <a:schemeClr val="tx1"/>
                </a:solidFill>
                <a:effectLst/>
                <a:latin typeface="+mn-lt"/>
                <a:ea typeface="MS PGothic" panose="020B0600070205080204" pitchFamily="34" charset="-128"/>
              </a:rPr>
              <a:t> thus the Secondary recovery through (water or gas) flooding is introduced to get the production back on track. The concept is through drilling injection wells to drive the oil to the production well. Furthermore, a more costly procedure for the flooding is the EOR (..) whereby we inject more complicated liquids to drive the oil out. And the last resort for oil extraction is the infill recovery whereby we target a spot by drilling a production well.</a:t>
            </a:r>
            <a:endParaRPr lang="en-US" dirty="0"/>
          </a:p>
        </p:txBody>
      </p:sp>
      <p:sp>
        <p:nvSpPr>
          <p:cNvPr id="4" name="Slide Number Placeholder 3"/>
          <p:cNvSpPr>
            <a:spLocks noGrp="1"/>
          </p:cNvSpPr>
          <p:nvPr>
            <p:ph type="sldNum" sz="quarter" idx="10"/>
          </p:nvPr>
        </p:nvSpPr>
        <p:spPr/>
        <p:txBody>
          <a:bodyPr/>
          <a:lstStyle/>
          <a:p>
            <a:pPr>
              <a:defRPr/>
            </a:pPr>
            <a:fld id="{FA6D2F2B-D686-4617-8D61-59053CC605FE}" type="slidenum">
              <a:rPr lang="en-US" altLang="en-US" smtClean="0"/>
              <a:pPr>
                <a:defRPr/>
              </a:pPr>
              <a:t>4</a:t>
            </a:fld>
            <a:endParaRPr lang="en-US" altLang="en-US"/>
          </a:p>
        </p:txBody>
      </p:sp>
    </p:spTree>
    <p:extLst>
      <p:ext uri="{BB962C8B-B14F-4D97-AF65-F5344CB8AC3E}">
        <p14:creationId xmlns:p14="http://schemas.microsoft.com/office/powerpoint/2010/main" val="2157288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I would like to quickly go over some of the</a:t>
            </a:r>
            <a:r>
              <a:rPr lang="en-US" altLang="en-US" baseline="0" dirty="0"/>
              <a:t> definitions &amp; terms in the topic,</a:t>
            </a:r>
            <a:br>
              <a:rPr lang="en-US" altLang="en-US" baseline="0" dirty="0"/>
            </a:br>
            <a:endParaRPr lang="en-US" altLang="en-US" baseline="0" dirty="0"/>
          </a:p>
          <a:p>
            <a:r>
              <a:rPr lang="en-US" altLang="en-US" baseline="0" dirty="0"/>
              <a:t>first, what is a petroleum reservoir: is a </a:t>
            </a:r>
            <a:r>
              <a:rPr lang="en-US" sz="1200" b="0" i="0" kern="1200" dirty="0">
                <a:solidFill>
                  <a:schemeClr val="tx1"/>
                </a:solidFill>
                <a:effectLst/>
                <a:latin typeface="+mn-lt"/>
                <a:ea typeface="MS PGothic" panose="020B0600070205080204" pitchFamily="34" charset="-128"/>
                <a:cs typeface="ＭＳ Ｐゴシック" charset="0"/>
              </a:rPr>
              <a:t>subsurface pool of hydrocarbons contained in porous or fractured rock formations.</a:t>
            </a:r>
          </a:p>
          <a:p>
            <a:endParaRPr lang="en-US" altLang="en-US" baseline="0" dirty="0"/>
          </a:p>
          <a:p>
            <a:r>
              <a:rPr lang="en-US" sz="1200" kern="1200" dirty="0">
                <a:solidFill>
                  <a:schemeClr val="tx1"/>
                </a:solidFill>
                <a:effectLst/>
                <a:latin typeface="+mn-lt"/>
                <a:ea typeface="MS PGothic" panose="020B0600070205080204" pitchFamily="34" charset="-128"/>
                <a:cs typeface="ＭＳ Ｐゴシック" charset="0"/>
              </a:rPr>
              <a:t>The</a:t>
            </a:r>
            <a:r>
              <a:rPr lang="en-US" sz="1200" kern="1200" baseline="0" dirty="0">
                <a:solidFill>
                  <a:schemeClr val="tx1"/>
                </a:solidFill>
                <a:effectLst/>
                <a:latin typeface="+mn-lt"/>
                <a:ea typeface="MS PGothic" panose="020B0600070205080204" pitchFamily="34" charset="-128"/>
                <a:cs typeface="ＭＳ Ｐゴシック" charset="0"/>
              </a:rPr>
              <a:t> </a:t>
            </a:r>
            <a:r>
              <a:rPr lang="en-US" sz="1200" kern="1200" dirty="0">
                <a:solidFill>
                  <a:schemeClr val="tx1"/>
                </a:solidFill>
                <a:effectLst/>
                <a:latin typeface="+mn-lt"/>
                <a:ea typeface="MS PGothic" panose="020B0600070205080204" pitchFamily="34" charset="-128"/>
                <a:cs typeface="ＭＳ Ｐゴシック" charset="0"/>
              </a:rPr>
              <a:t>field that is concerned with the design and evaluation of oil field development and exploitation processes. in other words,</a:t>
            </a:r>
            <a:r>
              <a:rPr lang="en-US" sz="1200" kern="1200" baseline="0" dirty="0">
                <a:solidFill>
                  <a:schemeClr val="tx1"/>
                </a:solidFill>
                <a:effectLst/>
                <a:latin typeface="+mn-lt"/>
                <a:ea typeface="MS PGothic" panose="020B0600070205080204" pitchFamily="34" charset="-128"/>
                <a:cs typeface="ＭＳ Ｐゴシック" charset="0"/>
              </a:rPr>
              <a:t> reservoir engineering is concerned with finding the oil and getting the most it.</a:t>
            </a:r>
          </a:p>
          <a:p>
            <a:endParaRPr lang="en-US" altLang="en-US" sz="1200" kern="1200" baseline="0" dirty="0">
              <a:solidFill>
                <a:schemeClr val="tx1"/>
              </a:solidFill>
              <a:effectLst/>
              <a:latin typeface="+mn-lt"/>
              <a:ea typeface="MS PGothic" panose="020B0600070205080204" pitchFamily="34" charset="-128"/>
            </a:endParaRPr>
          </a:p>
          <a:p>
            <a:r>
              <a:rPr lang="en-US" altLang="en-US" sz="1200" kern="1200" baseline="0" dirty="0">
                <a:solidFill>
                  <a:schemeClr val="tx1"/>
                </a:solidFill>
                <a:effectLst/>
                <a:latin typeface="+mn-lt"/>
                <a:ea typeface="MS PGothic" panose="020B0600070205080204" pitchFamily="34" charset="-128"/>
              </a:rPr>
              <a:t>As the part concerned with getting most of the oil comes: Oil field development: which is about finding strategies to extract the oil efficiently. And the efficiency here comes in terms of production rate (how fast) and sweep efficacy ( how much percentage of total volume can we extract) </a:t>
            </a:r>
            <a:endParaRPr lang="en-US" altLang="en-US"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fld id="{295DE2C4-2F23-443A-B7D3-28CF04D46BA7}" type="slidenum">
              <a:rPr lang="en-US" altLang="en-US" smtClean="0"/>
              <a:pPr/>
              <a:t>6</a:t>
            </a:fld>
            <a:endParaRPr lang="en-US" altLang="en-US"/>
          </a:p>
        </p:txBody>
      </p:sp>
    </p:spTree>
    <p:extLst>
      <p:ext uri="{BB962C8B-B14F-4D97-AF65-F5344CB8AC3E}">
        <p14:creationId xmlns:p14="http://schemas.microsoft.com/office/powerpoint/2010/main" val="294606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forecast can be provided through developing a reservoir simulation model.</a:t>
            </a:r>
          </a:p>
          <a:p>
            <a:r>
              <a:rPr lang="en-US" baseline="0" dirty="0"/>
              <a:t>The reservoir model main components are: a fluid model to describe fluids properties, a model for well properties and geological model describing soil properties.</a:t>
            </a:r>
          </a:p>
          <a:p>
            <a:r>
              <a:rPr lang="en-US" baseline="0" dirty="0"/>
              <a:t>For the geological model </a:t>
            </a:r>
          </a:p>
          <a:p>
            <a:r>
              <a:rPr lang="en-US" baseline="0" dirty="0"/>
              <a:t>The geological model has gained the most attention due to a lot of issues in the modeling process, These issues are summarized in the fact that the measurements are hard to obtain, given the size and depth of the reservoir. </a:t>
            </a:r>
          </a:p>
          <a:p>
            <a:r>
              <a:rPr lang="en-US" baseline="0" dirty="0"/>
              <a:t>However, for the data </a:t>
            </a:r>
            <a:endParaRPr lang="en-US" dirty="0"/>
          </a:p>
        </p:txBody>
      </p:sp>
      <p:sp>
        <p:nvSpPr>
          <p:cNvPr id="4" name="Slide Number Placeholder 3"/>
          <p:cNvSpPr>
            <a:spLocks noGrp="1"/>
          </p:cNvSpPr>
          <p:nvPr>
            <p:ph type="sldNum" sz="quarter" idx="10"/>
          </p:nvPr>
        </p:nvSpPr>
        <p:spPr/>
        <p:txBody>
          <a:bodyPr/>
          <a:lstStyle/>
          <a:p>
            <a:pPr>
              <a:defRPr/>
            </a:pPr>
            <a:fld id="{FA6D2F2B-D686-4617-8D61-59053CC605FE}" type="slidenum">
              <a:rPr lang="en-US" altLang="en-US" smtClean="0"/>
              <a:pPr>
                <a:defRPr/>
              </a:pPr>
              <a:t>7</a:t>
            </a:fld>
            <a:endParaRPr lang="en-US" altLang="en-US"/>
          </a:p>
        </p:txBody>
      </p:sp>
    </p:spTree>
    <p:extLst>
      <p:ext uri="{BB962C8B-B14F-4D97-AF65-F5344CB8AC3E}">
        <p14:creationId xmlns:p14="http://schemas.microsoft.com/office/powerpoint/2010/main" val="566312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aforementioned recovery techniques</a:t>
            </a:r>
            <a:r>
              <a:rPr lang="en-US" baseline="0" dirty="0"/>
              <a:t> </a:t>
            </a:r>
            <a:r>
              <a:rPr lang="en-US" dirty="0"/>
              <a:t>to be efficient enough</a:t>
            </a:r>
            <a:r>
              <a:rPr lang="en-US" baseline="0" dirty="0"/>
              <a:t> in economic terms, locating and deciding on the number of operating wells (injection or production) is a major concern.</a:t>
            </a:r>
          </a:p>
          <a:p>
            <a:r>
              <a:rPr lang="en-US" baseline="0" dirty="0"/>
              <a:t>This is due to the high cost of drilling as well as the impact on recovery efficiency.</a:t>
            </a:r>
          </a:p>
          <a:p>
            <a:r>
              <a:rPr lang="en-US" baseline="0" dirty="0"/>
              <a:t>furthermore, other factors can be studied as well like (flow rates of wells) but they don’t have as much of an impact for the overall process.</a:t>
            </a:r>
          </a:p>
          <a:p>
            <a:r>
              <a:rPr lang="en-US" baseline="0" dirty="0"/>
              <a:t>In abstract terms, the problem can be thought of as tuning (or changing) parameters to get the most possible profit. And to do so we need a forecast for oil production after each change. </a:t>
            </a:r>
            <a:endParaRPr lang="en-US" dirty="0"/>
          </a:p>
        </p:txBody>
      </p:sp>
      <p:sp>
        <p:nvSpPr>
          <p:cNvPr id="4" name="Slide Number Placeholder 3"/>
          <p:cNvSpPr>
            <a:spLocks noGrp="1"/>
          </p:cNvSpPr>
          <p:nvPr>
            <p:ph type="sldNum" sz="quarter" idx="10"/>
          </p:nvPr>
        </p:nvSpPr>
        <p:spPr/>
        <p:txBody>
          <a:bodyPr/>
          <a:lstStyle/>
          <a:p>
            <a:pPr>
              <a:defRPr/>
            </a:pPr>
            <a:fld id="{FA6D2F2B-D686-4617-8D61-59053CC605FE}" type="slidenum">
              <a:rPr lang="en-US" altLang="en-US" smtClean="0"/>
              <a:pPr>
                <a:defRPr/>
              </a:pPr>
              <a:t>8</a:t>
            </a:fld>
            <a:endParaRPr lang="en-US" altLang="en-US"/>
          </a:p>
        </p:txBody>
      </p:sp>
    </p:spTree>
    <p:extLst>
      <p:ext uri="{BB962C8B-B14F-4D97-AF65-F5344CB8AC3E}">
        <p14:creationId xmlns:p14="http://schemas.microsoft.com/office/powerpoint/2010/main" val="150154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a:t>
            </a:r>
            <a:r>
              <a:rPr lang="en-US" dirty="0" err="1"/>
              <a:t>begining</a:t>
            </a:r>
            <a:r>
              <a:rPr lang="en-US" dirty="0"/>
              <a:t> we have a poor representation for the response</a:t>
            </a:r>
            <a:r>
              <a:rPr lang="en-US" baseline="0" dirty="0"/>
              <a:t> surface</a:t>
            </a:r>
            <a:endParaRPr lang="en-US" dirty="0"/>
          </a:p>
        </p:txBody>
      </p:sp>
      <p:sp>
        <p:nvSpPr>
          <p:cNvPr id="4" name="Slide Number Placeholder 3"/>
          <p:cNvSpPr>
            <a:spLocks noGrp="1"/>
          </p:cNvSpPr>
          <p:nvPr>
            <p:ph type="sldNum" sz="quarter" idx="10"/>
          </p:nvPr>
        </p:nvSpPr>
        <p:spPr/>
        <p:txBody>
          <a:bodyPr/>
          <a:lstStyle/>
          <a:p>
            <a:pPr>
              <a:defRPr/>
            </a:pPr>
            <a:fld id="{FA6D2F2B-D686-4617-8D61-59053CC605FE}" type="slidenum">
              <a:rPr lang="en-US" altLang="en-US" smtClean="0"/>
              <a:pPr>
                <a:defRPr/>
              </a:pPr>
              <a:t>10</a:t>
            </a:fld>
            <a:endParaRPr lang="en-US" altLang="en-US"/>
          </a:p>
        </p:txBody>
      </p:sp>
    </p:spTree>
    <p:extLst>
      <p:ext uri="{BB962C8B-B14F-4D97-AF65-F5344CB8AC3E}">
        <p14:creationId xmlns:p14="http://schemas.microsoft.com/office/powerpoint/2010/main" val="2407848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6D2F2B-D686-4617-8D61-59053CC605FE}" type="slidenum">
              <a:rPr lang="en-US" altLang="en-US" smtClean="0"/>
              <a:pPr>
                <a:defRPr/>
              </a:pPr>
              <a:t>11</a:t>
            </a:fld>
            <a:endParaRPr lang="en-US" altLang="en-US"/>
          </a:p>
        </p:txBody>
      </p:sp>
    </p:spTree>
    <p:extLst>
      <p:ext uri="{BB962C8B-B14F-4D97-AF65-F5344CB8AC3E}">
        <p14:creationId xmlns:p14="http://schemas.microsoft.com/office/powerpoint/2010/main" val="1723987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6D2F2B-D686-4617-8D61-59053CC605FE}" type="slidenum">
              <a:rPr lang="en-US" altLang="en-US" smtClean="0"/>
              <a:pPr>
                <a:defRPr/>
              </a:pPr>
              <a:t>12</a:t>
            </a:fld>
            <a:endParaRPr lang="en-US" altLang="en-US"/>
          </a:p>
        </p:txBody>
      </p:sp>
    </p:spTree>
    <p:extLst>
      <p:ext uri="{BB962C8B-B14F-4D97-AF65-F5344CB8AC3E}">
        <p14:creationId xmlns:p14="http://schemas.microsoft.com/office/powerpoint/2010/main" val="4165044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790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96777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61" r:id="rId1"/>
    <p:sldLayoutId id="2147483760" r:id="rId2"/>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MS PGothic" pitchFamily="34" charset="-128"/>
          <a:cs typeface="Geneva" charset="-128"/>
        </a:defRPr>
      </a:lvl1pPr>
      <a:lvl2pPr algn="ctr" defTabSz="457200" rtl="0" eaLnBrk="0" fontAlgn="base" hangingPunct="0">
        <a:spcBef>
          <a:spcPct val="0"/>
        </a:spcBef>
        <a:spcAft>
          <a:spcPct val="0"/>
        </a:spcAft>
        <a:defRPr sz="4400">
          <a:solidFill>
            <a:schemeClr val="tx1"/>
          </a:solidFill>
          <a:latin typeface="Calibri" charset="0"/>
          <a:ea typeface="MS PGothic" pitchFamily="34" charset="-128"/>
          <a:cs typeface="Geneva" charset="-128"/>
        </a:defRPr>
      </a:lvl2pPr>
      <a:lvl3pPr algn="ctr" defTabSz="457200" rtl="0" eaLnBrk="0" fontAlgn="base" hangingPunct="0">
        <a:spcBef>
          <a:spcPct val="0"/>
        </a:spcBef>
        <a:spcAft>
          <a:spcPct val="0"/>
        </a:spcAft>
        <a:defRPr sz="4400">
          <a:solidFill>
            <a:schemeClr val="tx1"/>
          </a:solidFill>
          <a:latin typeface="Calibri" charset="0"/>
          <a:ea typeface="MS PGothic" pitchFamily="34" charset="-128"/>
          <a:cs typeface="Geneva" charset="-128"/>
        </a:defRPr>
      </a:lvl3pPr>
      <a:lvl4pPr algn="ctr" defTabSz="457200" rtl="0" eaLnBrk="0" fontAlgn="base" hangingPunct="0">
        <a:spcBef>
          <a:spcPct val="0"/>
        </a:spcBef>
        <a:spcAft>
          <a:spcPct val="0"/>
        </a:spcAft>
        <a:defRPr sz="4400">
          <a:solidFill>
            <a:schemeClr val="tx1"/>
          </a:solidFill>
          <a:latin typeface="Calibri" charset="0"/>
          <a:ea typeface="MS PGothic" pitchFamily="34" charset="-128"/>
          <a:cs typeface="Geneva" charset="-128"/>
        </a:defRPr>
      </a:lvl4pPr>
      <a:lvl5pPr algn="ctr" defTabSz="457200" rtl="0" eaLnBrk="0" fontAlgn="base" hangingPunct="0">
        <a:spcBef>
          <a:spcPct val="0"/>
        </a:spcBef>
        <a:spcAft>
          <a:spcPct val="0"/>
        </a:spcAft>
        <a:defRPr sz="4400">
          <a:solidFill>
            <a:schemeClr val="tx1"/>
          </a:solidFill>
          <a:latin typeface="Calibri" charset="0"/>
          <a:ea typeface="MS PGothic" pitchFamily="34" charset="-128"/>
          <a:cs typeface="Geneva" charset="-128"/>
        </a:defRPr>
      </a:lvl5pPr>
      <a:lvl6pPr marL="457200" algn="ctr" defTabSz="457200" rtl="0" fontAlgn="base">
        <a:spcBef>
          <a:spcPct val="0"/>
        </a:spcBef>
        <a:spcAft>
          <a:spcPct val="0"/>
        </a:spcAft>
        <a:defRPr sz="4400">
          <a:solidFill>
            <a:schemeClr val="tx1"/>
          </a:solidFill>
          <a:latin typeface="Calibri" charset="0"/>
          <a:ea typeface="Geneva" charset="-128"/>
          <a:cs typeface="Geneva" charset="-128"/>
        </a:defRPr>
      </a:lvl6pPr>
      <a:lvl7pPr marL="914400" algn="ctr" defTabSz="457200" rtl="0" fontAlgn="base">
        <a:spcBef>
          <a:spcPct val="0"/>
        </a:spcBef>
        <a:spcAft>
          <a:spcPct val="0"/>
        </a:spcAft>
        <a:defRPr sz="4400">
          <a:solidFill>
            <a:schemeClr val="tx1"/>
          </a:solidFill>
          <a:latin typeface="Calibri" charset="0"/>
          <a:ea typeface="Geneva" charset="-128"/>
          <a:cs typeface="Geneva" charset="-128"/>
        </a:defRPr>
      </a:lvl7pPr>
      <a:lvl8pPr marL="1371600" algn="ctr" defTabSz="457200" rtl="0" fontAlgn="base">
        <a:spcBef>
          <a:spcPct val="0"/>
        </a:spcBef>
        <a:spcAft>
          <a:spcPct val="0"/>
        </a:spcAft>
        <a:defRPr sz="4400">
          <a:solidFill>
            <a:schemeClr val="tx1"/>
          </a:solidFill>
          <a:latin typeface="Calibri" charset="0"/>
          <a:ea typeface="Geneva" charset="-128"/>
          <a:cs typeface="Geneva" charset="-128"/>
        </a:defRPr>
      </a:lvl8pPr>
      <a:lvl9pPr marL="1828800" algn="ctr" defTabSz="457200" rtl="0" fontAlgn="base">
        <a:spcBef>
          <a:spcPct val="0"/>
        </a:spcBef>
        <a:spcAft>
          <a:spcPct val="0"/>
        </a:spcAft>
        <a:defRPr sz="4400">
          <a:solidFill>
            <a:schemeClr val="tx1"/>
          </a:solidFill>
          <a:latin typeface="Calibri" charset="0"/>
          <a:ea typeface="Geneva" charset="-128"/>
          <a:cs typeface="Geneva"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Geneva"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Geneva" charset="-128"/>
          <a:cs typeface="Geneva" charset="0"/>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S PGothic" pitchFamily="34" charset="-128"/>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1.xml"/><Relationship Id="rId4" Type="http://schemas.openxmlformats.org/officeDocument/2006/relationships/image" Target="../media/image22.tif"/></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1262063" y="6200775"/>
            <a:ext cx="2878137" cy="446088"/>
          </a:xfrm>
          <a:prstGeom prst="rect">
            <a:avLst/>
          </a:prstGeom>
        </p:spPr>
        <p:txBody>
          <a:bodyPr>
            <a:normAutofit/>
          </a:bodyPr>
          <a:lstStyle/>
          <a:p>
            <a:pPr eaLnBrk="1" fontAlgn="auto" hangingPunct="1">
              <a:spcBef>
                <a:spcPts val="0"/>
              </a:spcBef>
              <a:spcAft>
                <a:spcPts val="0"/>
              </a:spcAft>
              <a:defRPr/>
            </a:pPr>
            <a:r>
              <a:rPr lang="en-US" dirty="0" smtClean="0">
                <a:solidFill>
                  <a:schemeClr val="bg1">
                    <a:lumMod val="65000"/>
                  </a:schemeClr>
                </a:solidFill>
                <a:latin typeface="+mn-lt"/>
                <a:ea typeface="+mn-ea"/>
                <a:cs typeface="Cambria"/>
              </a:rPr>
              <a:t>June 14, 2017 </a:t>
            </a:r>
            <a:endParaRPr lang="en-US" dirty="0">
              <a:solidFill>
                <a:schemeClr val="bg1">
                  <a:lumMod val="65000"/>
                </a:schemeClr>
              </a:solidFill>
              <a:latin typeface="+mn-lt"/>
              <a:ea typeface="+mn-ea"/>
              <a:cs typeface="Cambria"/>
            </a:endParaRPr>
          </a:p>
        </p:txBody>
      </p:sp>
      <p:sp>
        <p:nvSpPr>
          <p:cNvPr id="6" name="Subtitle 2"/>
          <p:cNvSpPr txBox="1">
            <a:spLocks/>
          </p:cNvSpPr>
          <p:nvPr/>
        </p:nvSpPr>
        <p:spPr>
          <a:xfrm>
            <a:off x="5040313" y="6200775"/>
            <a:ext cx="3257550" cy="446088"/>
          </a:xfrm>
          <a:prstGeom prst="rect">
            <a:avLst/>
          </a:prstGeom>
        </p:spPr>
        <p:txBody>
          <a:bodyPr>
            <a:normAutofit/>
          </a:bodyPr>
          <a:lstStyle/>
          <a:p>
            <a:pPr algn="r" eaLnBrk="1" fontAlgn="auto" hangingPunct="1">
              <a:spcBef>
                <a:spcPts val="0"/>
              </a:spcBef>
              <a:spcAft>
                <a:spcPts val="0"/>
              </a:spcAft>
              <a:defRPr/>
            </a:pPr>
            <a:r>
              <a:rPr lang="en-US" dirty="0">
                <a:solidFill>
                  <a:schemeClr val="bg1">
                    <a:lumMod val="65000"/>
                  </a:schemeClr>
                </a:solidFill>
                <a:latin typeface="+mn-lt"/>
                <a:ea typeface="+mn-ea"/>
                <a:cs typeface="Cambria"/>
              </a:rPr>
              <a:t>American University of Beirut</a:t>
            </a:r>
          </a:p>
        </p:txBody>
      </p:sp>
      <p:sp>
        <p:nvSpPr>
          <p:cNvPr id="7" name="Title 1"/>
          <p:cNvSpPr txBox="1">
            <a:spLocks/>
          </p:cNvSpPr>
          <p:nvPr/>
        </p:nvSpPr>
        <p:spPr bwMode="auto">
          <a:xfrm>
            <a:off x="852487" y="1676739"/>
            <a:ext cx="7196138" cy="1177925"/>
          </a:xfrm>
          <a:prstGeom prst="rect">
            <a:avLst/>
          </a:prstGeom>
          <a:noFill/>
          <a:ln w="9525">
            <a:noFill/>
            <a:miter lim="800000"/>
            <a:headEnd/>
            <a:tailEnd/>
          </a:ln>
        </p:spPr>
        <p:txBody>
          <a:bodyPr anchor="ctr"/>
          <a:lstStyle/>
          <a:p>
            <a:pPr algn="ctr">
              <a:defRPr/>
            </a:pPr>
            <a:r>
              <a:rPr lang="en-US" sz="2400" b="1" dirty="0" smtClean="0">
                <a:solidFill>
                  <a:prstClr val="white"/>
                </a:solidFill>
                <a:ea typeface="Geneva" charset="0"/>
                <a:cs typeface="Geneva" charset="0"/>
              </a:rPr>
              <a:t>Application of Genetic Algorithm for Computationally Demanding Problems</a:t>
            </a:r>
            <a:endParaRPr lang="en-US" sz="2400" b="1" dirty="0">
              <a:solidFill>
                <a:prstClr val="white"/>
              </a:solidFill>
              <a:ea typeface="Geneva" charset="0"/>
              <a:cs typeface="Geneva" charset="0"/>
            </a:endParaRPr>
          </a:p>
        </p:txBody>
      </p:sp>
      <p:sp>
        <p:nvSpPr>
          <p:cNvPr id="3079" name="TextBox 8"/>
          <p:cNvSpPr txBox="1">
            <a:spLocks noChangeArrowheads="1"/>
          </p:cNvSpPr>
          <p:nvPr/>
        </p:nvSpPr>
        <p:spPr bwMode="auto">
          <a:xfrm>
            <a:off x="3976707" y="1592682"/>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r>
              <a:rPr lang="en-US" altLang="en-US" sz="1600" dirty="0" smtClean="0">
                <a:solidFill>
                  <a:schemeClr val="bg1"/>
                </a:solidFill>
              </a:rPr>
              <a:t>Seminar:</a:t>
            </a:r>
            <a:endParaRPr lang="en-US" altLang="en-US" sz="1600" dirty="0">
              <a:solidFill>
                <a:schemeClr val="bg1"/>
              </a:solidFill>
            </a:endParaRPr>
          </a:p>
        </p:txBody>
      </p:sp>
      <p:sp>
        <p:nvSpPr>
          <p:cNvPr id="10" name="TextBox 1"/>
          <p:cNvSpPr txBox="1">
            <a:spLocks noChangeArrowheads="1"/>
          </p:cNvSpPr>
          <p:nvPr/>
        </p:nvSpPr>
        <p:spPr bwMode="auto">
          <a:xfrm>
            <a:off x="3491548" y="3220251"/>
            <a:ext cx="19415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pPr defTabSz="457200" eaLnBrk="0" fontAlgn="base" hangingPunct="0">
              <a:spcBef>
                <a:spcPct val="0"/>
              </a:spcBef>
              <a:spcAft>
                <a:spcPct val="0"/>
              </a:spcAft>
            </a:pPr>
            <a:r>
              <a:rPr lang="en-US" altLang="en-US" dirty="0" smtClean="0">
                <a:solidFill>
                  <a:prstClr val="white"/>
                </a:solidFill>
              </a:rPr>
              <a:t>Zachary </a:t>
            </a:r>
            <a:r>
              <a:rPr lang="en-US" altLang="en-US" dirty="0" err="1">
                <a:solidFill>
                  <a:prstClr val="white"/>
                </a:solidFill>
              </a:rPr>
              <a:t>Hamida</a:t>
            </a:r>
            <a:endParaRPr lang="en-US" altLang="en-US" dirty="0">
              <a:solidFill>
                <a:prstClr val="white"/>
              </a:solidFill>
            </a:endParaRPr>
          </a:p>
        </p:txBody>
      </p:sp>
      <p:sp>
        <p:nvSpPr>
          <p:cNvPr id="13" name="TextBox 1"/>
          <p:cNvSpPr txBox="1">
            <a:spLocks noChangeArrowheads="1"/>
          </p:cNvSpPr>
          <p:nvPr/>
        </p:nvSpPr>
        <p:spPr bwMode="auto">
          <a:xfrm>
            <a:off x="3011668" y="3673640"/>
            <a:ext cx="2877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pPr defTabSz="457200" eaLnBrk="0" fontAlgn="base" hangingPunct="0">
              <a:spcBef>
                <a:spcPct val="0"/>
              </a:spcBef>
              <a:spcAft>
                <a:spcPct val="0"/>
              </a:spcAft>
            </a:pPr>
            <a:r>
              <a:rPr lang="en-US" altLang="en-US" dirty="0" smtClean="0">
                <a:solidFill>
                  <a:prstClr val="white"/>
                </a:solidFill>
              </a:rPr>
              <a:t>George </a:t>
            </a:r>
            <a:r>
              <a:rPr lang="en-US" altLang="en-US" dirty="0" err="1" smtClean="0">
                <a:solidFill>
                  <a:prstClr val="white"/>
                </a:solidFill>
              </a:rPr>
              <a:t>Saad</a:t>
            </a:r>
            <a:r>
              <a:rPr lang="en-US" altLang="en-US" dirty="0" smtClean="0">
                <a:solidFill>
                  <a:prstClr val="white"/>
                </a:solidFill>
              </a:rPr>
              <a:t>, </a:t>
            </a:r>
            <a:r>
              <a:rPr lang="en-US" altLang="en-US" dirty="0">
                <a:solidFill>
                  <a:prstClr val="white"/>
                </a:solidFill>
              </a:rPr>
              <a:t>Fouad </a:t>
            </a:r>
            <a:r>
              <a:rPr lang="en-US" altLang="en-US" dirty="0" err="1" smtClean="0">
                <a:solidFill>
                  <a:prstClr val="white"/>
                </a:solidFill>
              </a:rPr>
              <a:t>Azizi</a:t>
            </a:r>
            <a:endParaRPr lang="en-US" altLang="en-US" dirty="0">
              <a:solidFill>
                <a:prstClr val="white"/>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5174959" y="1485772"/>
            <a:ext cx="3318473" cy="523220"/>
          </a:xfrm>
          <a:prstGeom prst="rect">
            <a:avLst/>
          </a:prstGeom>
          <a:noFill/>
        </p:spPr>
        <p:txBody>
          <a:bodyPr wrap="none" rtlCol="0">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Mathematical Proxy</a:t>
            </a:r>
          </a:p>
        </p:txBody>
      </p:sp>
      <p:sp>
        <p:nvSpPr>
          <p:cNvPr id="69" name="Rectangle 68"/>
          <p:cNvSpPr/>
          <p:nvPr/>
        </p:nvSpPr>
        <p:spPr>
          <a:xfrm>
            <a:off x="0" y="6507488"/>
            <a:ext cx="9144000" cy="35051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71"/>
          <p:cNvPicPr>
            <a:picLocks noChangeAspect="1"/>
          </p:cNvPicPr>
          <p:nvPr/>
        </p:nvPicPr>
        <p:blipFill>
          <a:blip r:embed="rId3"/>
          <a:stretch>
            <a:fillRect/>
          </a:stretch>
        </p:blipFill>
        <p:spPr>
          <a:xfrm>
            <a:off x="0" y="2029380"/>
            <a:ext cx="4400671" cy="4476348"/>
          </a:xfrm>
          <a:prstGeom prst="rect">
            <a:avLst/>
          </a:prstGeom>
        </p:spPr>
      </p:pic>
      <p:pic>
        <p:nvPicPr>
          <p:cNvPr id="14" name="Picture 13"/>
          <p:cNvPicPr>
            <a:picLocks noChangeAspect="1"/>
          </p:cNvPicPr>
          <p:nvPr/>
        </p:nvPicPr>
        <p:blipFill>
          <a:blip r:embed="rId4"/>
          <a:stretch>
            <a:fillRect/>
          </a:stretch>
        </p:blipFill>
        <p:spPr>
          <a:xfrm>
            <a:off x="4400672" y="2029380"/>
            <a:ext cx="4743328" cy="4476348"/>
          </a:xfrm>
          <a:prstGeom prst="rect">
            <a:avLst/>
          </a:prstGeom>
        </p:spPr>
      </p:pic>
      <p:sp>
        <p:nvSpPr>
          <p:cNvPr id="74" name="TextBox 73"/>
          <p:cNvSpPr txBox="1"/>
          <p:nvPr/>
        </p:nvSpPr>
        <p:spPr>
          <a:xfrm>
            <a:off x="5658233" y="1167264"/>
            <a:ext cx="2351926" cy="369332"/>
          </a:xfrm>
          <a:prstGeom prst="rect">
            <a:avLst/>
          </a:prstGeom>
          <a:noFill/>
        </p:spPr>
        <p:txBody>
          <a:bodyPr wrap="none" rtlCol="0">
            <a:spAutoFit/>
          </a:bodyPr>
          <a:lstStyle/>
          <a:p>
            <a:r>
              <a:rPr lang="en-US" b="1" dirty="0">
                <a:solidFill>
                  <a:schemeClr val="bg1"/>
                </a:solidFill>
              </a:rPr>
              <a:t>Mathematical Proxy</a:t>
            </a:r>
          </a:p>
        </p:txBody>
      </p:sp>
      <p:sp>
        <p:nvSpPr>
          <p:cNvPr id="75" name="TextBox 74"/>
          <p:cNvSpPr txBox="1"/>
          <p:nvPr/>
        </p:nvSpPr>
        <p:spPr>
          <a:xfrm>
            <a:off x="828448" y="1473597"/>
            <a:ext cx="2736583" cy="523220"/>
          </a:xfrm>
          <a:prstGeom prst="rect">
            <a:avLst/>
          </a:prstGeom>
          <a:noFill/>
        </p:spPr>
        <p:txBody>
          <a:bodyPr wrap="none" rtlCol="0">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Reservoir Model</a:t>
            </a:r>
          </a:p>
        </p:txBody>
      </p:sp>
      <p:grpSp>
        <p:nvGrpSpPr>
          <p:cNvPr id="79" name="Group 78"/>
          <p:cNvGrpSpPr>
            <a:grpSpLocks/>
          </p:cNvGrpSpPr>
          <p:nvPr/>
        </p:nvGrpSpPr>
        <p:grpSpPr bwMode="auto">
          <a:xfrm>
            <a:off x="-38100" y="800100"/>
            <a:ext cx="9182100" cy="541338"/>
            <a:chOff x="-37509" y="800100"/>
            <a:chExt cx="9181509" cy="541138"/>
          </a:xfrm>
        </p:grpSpPr>
        <p:sp>
          <p:nvSpPr>
            <p:cNvPr id="80" name="Rectangle 79"/>
            <p:cNvSpPr/>
            <p:nvPr/>
          </p:nvSpPr>
          <p:spPr>
            <a:xfrm>
              <a:off x="589" y="822317"/>
              <a:ext cx="9143411" cy="51892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1" name="Flowchart: Data 6"/>
            <p:cNvSpPr/>
            <p:nvPr/>
          </p:nvSpPr>
          <p:spPr>
            <a:xfrm>
              <a:off x="-13699" y="808035"/>
              <a:ext cx="871482" cy="53320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274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3 w 3726"/>
                <a:gd name="connsiteY0" fmla="*/ 10593 h 10593"/>
                <a:gd name="connsiteX1" fmla="*/ 0 w 3726"/>
                <a:gd name="connsiteY1" fmla="*/ 148 h 10593"/>
                <a:gd name="connsiteX2" fmla="*/ 3726 w 3726"/>
                <a:gd name="connsiteY2" fmla="*/ 0 h 10593"/>
                <a:gd name="connsiteX3" fmla="*/ 1726 w 3726"/>
                <a:gd name="connsiteY3" fmla="*/ 10000 h 10593"/>
                <a:gd name="connsiteX4" fmla="*/ 3 w 3726"/>
                <a:gd name="connsiteY4" fmla="*/ 10593 h 10593"/>
                <a:gd name="connsiteX0" fmla="*/ 0 w 10171"/>
                <a:gd name="connsiteY0" fmla="*/ 9720 h 9720"/>
                <a:gd name="connsiteX1" fmla="*/ 171 w 10171"/>
                <a:gd name="connsiteY1" fmla="*/ 140 h 9720"/>
                <a:gd name="connsiteX2" fmla="*/ 10171 w 10171"/>
                <a:gd name="connsiteY2" fmla="*/ 0 h 9720"/>
                <a:gd name="connsiteX3" fmla="*/ 4803 w 10171"/>
                <a:gd name="connsiteY3" fmla="*/ 9440 h 9720"/>
                <a:gd name="connsiteX4" fmla="*/ 0 w 10171"/>
                <a:gd name="connsiteY4" fmla="*/ 9720 h 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9720">
                  <a:moveTo>
                    <a:pt x="0" y="9720"/>
                  </a:moveTo>
                  <a:cubicBezTo>
                    <a:pt x="-3" y="6433"/>
                    <a:pt x="174" y="3427"/>
                    <a:pt x="171" y="140"/>
                  </a:cubicBezTo>
                  <a:lnTo>
                    <a:pt x="10171" y="0"/>
                  </a:lnTo>
                  <a:lnTo>
                    <a:pt x="4803" y="9440"/>
                  </a:lnTo>
                  <a:lnTo>
                    <a:pt x="0" y="9720"/>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2" name="Flowchart: Data 9"/>
            <p:cNvSpPr/>
            <p:nvPr/>
          </p:nvSpPr>
          <p:spPr>
            <a:xfrm>
              <a:off x="-37509" y="800100"/>
              <a:ext cx="623848" cy="5189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545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0 w 2475"/>
                <a:gd name="connsiteY0" fmla="*/ 10000 h 10000"/>
                <a:gd name="connsiteX1" fmla="*/ 20 w 2475"/>
                <a:gd name="connsiteY1" fmla="*/ 148 h 10000"/>
                <a:gd name="connsiteX2" fmla="*/ 2475 w 2475"/>
                <a:gd name="connsiteY2" fmla="*/ 0 h 10000"/>
                <a:gd name="connsiteX3" fmla="*/ 475 w 2475"/>
                <a:gd name="connsiteY3" fmla="*/ 10000 h 10000"/>
                <a:gd name="connsiteX4" fmla="*/ 0 w 24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 h="10000">
                  <a:moveTo>
                    <a:pt x="0" y="10000"/>
                  </a:moveTo>
                  <a:cubicBezTo>
                    <a:pt x="7" y="6716"/>
                    <a:pt x="13" y="3432"/>
                    <a:pt x="20" y="148"/>
                  </a:cubicBezTo>
                  <a:lnTo>
                    <a:pt x="2475" y="0"/>
                  </a:lnTo>
                  <a:lnTo>
                    <a:pt x="475" y="10000"/>
                  </a:lnTo>
                  <a:lnTo>
                    <a:pt x="0" y="10000"/>
                  </a:lnTo>
                  <a:close/>
                </a:path>
              </a:pathLst>
            </a:custGeom>
            <a:solidFill>
              <a:srgbClr val="00805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 name="Flowchart: Data 13"/>
            <p:cNvSpPr/>
            <p:nvPr/>
          </p:nvSpPr>
          <p:spPr>
            <a:xfrm>
              <a:off x="6516857"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4" name="Flowchart: Data 13"/>
            <p:cNvSpPr/>
            <p:nvPr/>
          </p:nvSpPr>
          <p:spPr>
            <a:xfrm>
              <a:off x="6794651"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5" name="Flowchart: Data 13"/>
            <p:cNvSpPr/>
            <p:nvPr/>
          </p:nvSpPr>
          <p:spPr>
            <a:xfrm>
              <a:off x="7086732"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6" name="Flowchart: Data 13"/>
            <p:cNvSpPr/>
            <p:nvPr/>
          </p:nvSpPr>
          <p:spPr>
            <a:xfrm>
              <a:off x="7385163" y="815969"/>
              <a:ext cx="557177"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87" name="TextBox 86"/>
          <p:cNvSpPr txBox="1">
            <a:spLocks noChangeArrowheads="1"/>
          </p:cNvSpPr>
          <p:nvPr/>
        </p:nvSpPr>
        <p:spPr bwMode="auto">
          <a:xfrm>
            <a:off x="857250" y="839788"/>
            <a:ext cx="22556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r>
              <a:rPr lang="en-US" altLang="en-US" sz="2400" dirty="0" smtClean="0">
                <a:latin typeface="Franklin Gothic Medium" panose="020B0603020102020204" pitchFamily="34" charset="0"/>
                <a:cs typeface="Aharoni" panose="02010803020104030203" pitchFamily="2" charset="-79"/>
              </a:rPr>
              <a:t>HGA Illustration</a:t>
            </a:r>
            <a:endParaRPr lang="en-US" altLang="en-US" dirty="0">
              <a:latin typeface="Franklin Gothic Medium" panose="020B0603020102020204" pitchFamily="34" charset="0"/>
              <a:cs typeface="Aharoni" panose="02010803020104030203" pitchFamily="2" charset="-79"/>
            </a:endParaRPr>
          </a:p>
        </p:txBody>
      </p:sp>
      <p:sp>
        <p:nvSpPr>
          <p:cNvPr id="88" name="Flowchart: Data 13"/>
          <p:cNvSpPr/>
          <p:nvPr/>
        </p:nvSpPr>
        <p:spPr>
          <a:xfrm>
            <a:off x="7107130" y="808038"/>
            <a:ext cx="557212" cy="5254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9" name="Flowchart: Data 13"/>
          <p:cNvSpPr/>
          <p:nvPr/>
        </p:nvSpPr>
        <p:spPr>
          <a:xfrm>
            <a:off x="6230938" y="815975"/>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053222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38100" y="800100"/>
            <a:ext cx="9182100" cy="541338"/>
            <a:chOff x="-37509" y="800100"/>
            <a:chExt cx="9181509" cy="541138"/>
          </a:xfrm>
        </p:grpSpPr>
        <p:sp>
          <p:nvSpPr>
            <p:cNvPr id="3" name="Rectangle 2"/>
            <p:cNvSpPr/>
            <p:nvPr/>
          </p:nvSpPr>
          <p:spPr>
            <a:xfrm>
              <a:off x="589" y="822317"/>
              <a:ext cx="9143411" cy="51892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 name="Flowchart: Data 6"/>
            <p:cNvSpPr/>
            <p:nvPr/>
          </p:nvSpPr>
          <p:spPr>
            <a:xfrm>
              <a:off x="-13699" y="808035"/>
              <a:ext cx="871482" cy="53320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274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3 w 3726"/>
                <a:gd name="connsiteY0" fmla="*/ 10593 h 10593"/>
                <a:gd name="connsiteX1" fmla="*/ 0 w 3726"/>
                <a:gd name="connsiteY1" fmla="*/ 148 h 10593"/>
                <a:gd name="connsiteX2" fmla="*/ 3726 w 3726"/>
                <a:gd name="connsiteY2" fmla="*/ 0 h 10593"/>
                <a:gd name="connsiteX3" fmla="*/ 1726 w 3726"/>
                <a:gd name="connsiteY3" fmla="*/ 10000 h 10593"/>
                <a:gd name="connsiteX4" fmla="*/ 3 w 3726"/>
                <a:gd name="connsiteY4" fmla="*/ 10593 h 10593"/>
                <a:gd name="connsiteX0" fmla="*/ 0 w 10171"/>
                <a:gd name="connsiteY0" fmla="*/ 9720 h 9720"/>
                <a:gd name="connsiteX1" fmla="*/ 171 w 10171"/>
                <a:gd name="connsiteY1" fmla="*/ 140 h 9720"/>
                <a:gd name="connsiteX2" fmla="*/ 10171 w 10171"/>
                <a:gd name="connsiteY2" fmla="*/ 0 h 9720"/>
                <a:gd name="connsiteX3" fmla="*/ 4803 w 10171"/>
                <a:gd name="connsiteY3" fmla="*/ 9440 h 9720"/>
                <a:gd name="connsiteX4" fmla="*/ 0 w 10171"/>
                <a:gd name="connsiteY4" fmla="*/ 9720 h 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9720">
                  <a:moveTo>
                    <a:pt x="0" y="9720"/>
                  </a:moveTo>
                  <a:cubicBezTo>
                    <a:pt x="-3" y="6433"/>
                    <a:pt x="174" y="3427"/>
                    <a:pt x="171" y="140"/>
                  </a:cubicBezTo>
                  <a:lnTo>
                    <a:pt x="10171" y="0"/>
                  </a:lnTo>
                  <a:lnTo>
                    <a:pt x="4803" y="9440"/>
                  </a:lnTo>
                  <a:lnTo>
                    <a:pt x="0" y="9720"/>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Flowchart: Data 9"/>
            <p:cNvSpPr/>
            <p:nvPr/>
          </p:nvSpPr>
          <p:spPr>
            <a:xfrm>
              <a:off x="-37509" y="800100"/>
              <a:ext cx="623848" cy="5189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545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0 w 2475"/>
                <a:gd name="connsiteY0" fmla="*/ 10000 h 10000"/>
                <a:gd name="connsiteX1" fmla="*/ 20 w 2475"/>
                <a:gd name="connsiteY1" fmla="*/ 148 h 10000"/>
                <a:gd name="connsiteX2" fmla="*/ 2475 w 2475"/>
                <a:gd name="connsiteY2" fmla="*/ 0 h 10000"/>
                <a:gd name="connsiteX3" fmla="*/ 475 w 2475"/>
                <a:gd name="connsiteY3" fmla="*/ 10000 h 10000"/>
                <a:gd name="connsiteX4" fmla="*/ 0 w 24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 h="10000">
                  <a:moveTo>
                    <a:pt x="0" y="10000"/>
                  </a:moveTo>
                  <a:cubicBezTo>
                    <a:pt x="7" y="6716"/>
                    <a:pt x="13" y="3432"/>
                    <a:pt x="20" y="148"/>
                  </a:cubicBezTo>
                  <a:lnTo>
                    <a:pt x="2475" y="0"/>
                  </a:lnTo>
                  <a:lnTo>
                    <a:pt x="475" y="10000"/>
                  </a:lnTo>
                  <a:lnTo>
                    <a:pt x="0" y="10000"/>
                  </a:lnTo>
                  <a:close/>
                </a:path>
              </a:pathLst>
            </a:custGeom>
            <a:solidFill>
              <a:srgbClr val="00805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Flowchart: Data 13"/>
            <p:cNvSpPr/>
            <p:nvPr/>
          </p:nvSpPr>
          <p:spPr>
            <a:xfrm>
              <a:off x="6516857"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Flowchart: Data 13"/>
            <p:cNvSpPr/>
            <p:nvPr/>
          </p:nvSpPr>
          <p:spPr>
            <a:xfrm>
              <a:off x="6794651"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Flowchart: Data 13"/>
            <p:cNvSpPr/>
            <p:nvPr/>
          </p:nvSpPr>
          <p:spPr>
            <a:xfrm>
              <a:off x="7086732"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Flowchart: Data 13"/>
            <p:cNvSpPr/>
            <p:nvPr/>
          </p:nvSpPr>
          <p:spPr>
            <a:xfrm>
              <a:off x="7385163" y="815969"/>
              <a:ext cx="557177"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0" name="Flowchart: Data 13"/>
          <p:cNvSpPr/>
          <p:nvPr/>
        </p:nvSpPr>
        <p:spPr>
          <a:xfrm>
            <a:off x="6230938" y="815975"/>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TextBox 10"/>
          <p:cNvSpPr txBox="1">
            <a:spLocks noChangeArrowheads="1"/>
          </p:cNvSpPr>
          <p:nvPr/>
        </p:nvSpPr>
        <p:spPr bwMode="auto">
          <a:xfrm>
            <a:off x="892175" y="822325"/>
            <a:ext cx="15724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r>
              <a:rPr lang="en-US" altLang="en-US" sz="2400" dirty="0" smtClean="0">
                <a:latin typeface="Franklin Gothic Medium" panose="020B0603020102020204" pitchFamily="34" charset="0"/>
                <a:cs typeface="Aharoni" panose="02010803020104030203" pitchFamily="2" charset="-79"/>
              </a:rPr>
              <a:t>Motivation</a:t>
            </a:r>
            <a:endParaRPr lang="en-US" altLang="en-US" dirty="0">
              <a:latin typeface="Franklin Gothic Medium" panose="020B0603020102020204" pitchFamily="34" charset="0"/>
              <a:cs typeface="Aharoni" panose="02010803020104030203" pitchFamily="2" charset="-79"/>
            </a:endParaRPr>
          </a:p>
        </p:txBody>
      </p:sp>
      <p:sp>
        <p:nvSpPr>
          <p:cNvPr id="12" name="Flowchart: Data 13"/>
          <p:cNvSpPr/>
          <p:nvPr/>
        </p:nvSpPr>
        <p:spPr>
          <a:xfrm>
            <a:off x="7363619" y="837088"/>
            <a:ext cx="557212" cy="5254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652961" y="2547939"/>
            <a:ext cx="4554220" cy="3415665"/>
          </a:xfrm>
          <a:prstGeom prst="rect">
            <a:avLst/>
          </a:prstGeom>
          <a:ln>
            <a:solidFill>
              <a:schemeClr val="tx1"/>
            </a:solidFill>
          </a:ln>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5579" t="5514" r="15062" b="4386"/>
          <a:stretch/>
        </p:blipFill>
        <p:spPr>
          <a:xfrm>
            <a:off x="496393" y="1958343"/>
            <a:ext cx="3285571" cy="4665980"/>
          </a:xfrm>
          <a:prstGeom prst="rect">
            <a:avLst/>
          </a:prstGeom>
          <a:effectLst>
            <a:outerShdw blurRad="50800" dist="38100" dir="10800000" algn="r" rotWithShape="0">
              <a:prstClr val="black">
                <a:alpha val="40000"/>
              </a:prstClr>
            </a:outerShdw>
          </a:effectLst>
        </p:spPr>
      </p:pic>
      <p:cxnSp>
        <p:nvCxnSpPr>
          <p:cNvPr id="16" name="Straight Connector 15"/>
          <p:cNvCxnSpPr/>
          <p:nvPr/>
        </p:nvCxnSpPr>
        <p:spPr>
          <a:xfrm>
            <a:off x="4490720" y="1467293"/>
            <a:ext cx="0" cy="5238307"/>
          </a:xfrm>
          <a:prstGeom prst="line">
            <a:avLst/>
          </a:prstGeom>
        </p:spPr>
        <p:style>
          <a:lnRef idx="2">
            <a:schemeClr val="dk1"/>
          </a:lnRef>
          <a:fillRef idx="0">
            <a:schemeClr val="dk1"/>
          </a:fillRef>
          <a:effectRef idx="1">
            <a:schemeClr val="dk1"/>
          </a:effectRef>
          <a:fontRef idx="minor">
            <a:schemeClr val="tx1"/>
          </a:fontRef>
        </p:style>
      </p:cxnSp>
      <p:sp>
        <p:nvSpPr>
          <p:cNvPr id="17" name="Isosceles Triangle 16"/>
          <p:cNvSpPr/>
          <p:nvPr/>
        </p:nvSpPr>
        <p:spPr>
          <a:xfrm>
            <a:off x="2519680" y="3911600"/>
            <a:ext cx="172720" cy="203200"/>
          </a:xfrm>
          <a:prstGeom prst="triangle">
            <a:avLst/>
          </a:prstGeom>
          <a:solidFill>
            <a:schemeClr val="bg1"/>
          </a:solidFill>
          <a:ln w="28575">
            <a:solidFill>
              <a:srgbClr val="C0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01" name="Group 100"/>
          <p:cNvGrpSpPr/>
          <p:nvPr/>
        </p:nvGrpSpPr>
        <p:grpSpPr>
          <a:xfrm>
            <a:off x="2762401" y="3517901"/>
            <a:ext cx="5058154" cy="596899"/>
            <a:chOff x="2762401" y="3517901"/>
            <a:chExt cx="5058154" cy="596899"/>
          </a:xfrm>
        </p:grpSpPr>
        <p:cxnSp>
          <p:nvCxnSpPr>
            <p:cNvPr id="90" name="Straight Arrow Connector 89"/>
            <p:cNvCxnSpPr/>
            <p:nvPr/>
          </p:nvCxnSpPr>
          <p:spPr>
            <a:xfrm flipH="1">
              <a:off x="2762401" y="3525521"/>
              <a:ext cx="302979" cy="48767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99" name="Straight Arrow Connector 98"/>
            <p:cNvCxnSpPr/>
            <p:nvPr/>
          </p:nvCxnSpPr>
          <p:spPr>
            <a:xfrm flipH="1">
              <a:off x="7517575" y="3517901"/>
              <a:ext cx="302980" cy="59689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pSp>
      <p:cxnSp>
        <p:nvCxnSpPr>
          <p:cNvPr id="104" name="Straight Arrow Connector 103"/>
          <p:cNvCxnSpPr>
            <a:stCxn id="17" idx="3"/>
          </p:cNvCxnSpPr>
          <p:nvPr/>
        </p:nvCxnSpPr>
        <p:spPr>
          <a:xfrm>
            <a:off x="2606040" y="4114800"/>
            <a:ext cx="1072825" cy="22541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5" name="Straight Arrow Connector 104"/>
          <p:cNvCxnSpPr/>
          <p:nvPr/>
        </p:nvCxnSpPr>
        <p:spPr>
          <a:xfrm>
            <a:off x="2125412" y="5024113"/>
            <a:ext cx="1553453" cy="13447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7" name="TextBox 106"/>
          <p:cNvSpPr txBox="1"/>
          <p:nvPr/>
        </p:nvSpPr>
        <p:spPr>
          <a:xfrm>
            <a:off x="3106138" y="6248048"/>
            <a:ext cx="1351652" cy="276999"/>
          </a:xfrm>
          <a:prstGeom prst="rect">
            <a:avLst/>
          </a:prstGeom>
          <a:solidFill>
            <a:schemeClr val="bg1"/>
          </a:solidFill>
          <a:ln>
            <a:solidFill>
              <a:schemeClr val="tx1"/>
            </a:solidFill>
          </a:ln>
        </p:spPr>
        <p:txBody>
          <a:bodyPr wrap="none" rtlCol="0">
            <a:spAutoFit/>
          </a:bodyPr>
          <a:lstStyle/>
          <a:p>
            <a:r>
              <a:rPr lang="en-US" sz="1200" dirty="0"/>
              <a:t>Pre-located wells</a:t>
            </a:r>
          </a:p>
        </p:txBody>
      </p:sp>
      <p:sp>
        <p:nvSpPr>
          <p:cNvPr id="108" name="TextBox 107"/>
          <p:cNvSpPr txBox="1"/>
          <p:nvPr/>
        </p:nvSpPr>
        <p:spPr>
          <a:xfrm>
            <a:off x="5229150" y="1530628"/>
            <a:ext cx="3408754" cy="276999"/>
          </a:xfrm>
          <a:prstGeom prst="rect">
            <a:avLst/>
          </a:prstGeom>
          <a:solidFill>
            <a:schemeClr val="bg1"/>
          </a:solidFill>
          <a:ln>
            <a:solidFill>
              <a:schemeClr val="tx1"/>
            </a:solidFill>
          </a:ln>
        </p:spPr>
        <p:txBody>
          <a:bodyPr wrap="none" rtlCol="0">
            <a:spAutoFit/>
          </a:bodyPr>
          <a:lstStyle/>
          <a:p>
            <a:r>
              <a:rPr lang="en-US" sz="1200" dirty="0"/>
              <a:t>Search Space for Optimal Location of One Well</a:t>
            </a:r>
          </a:p>
        </p:txBody>
      </p:sp>
      <p:grpSp>
        <p:nvGrpSpPr>
          <p:cNvPr id="31" name="Group 30"/>
          <p:cNvGrpSpPr/>
          <p:nvPr/>
        </p:nvGrpSpPr>
        <p:grpSpPr>
          <a:xfrm>
            <a:off x="1012939" y="2364783"/>
            <a:ext cx="6828420" cy="1160738"/>
            <a:chOff x="1012939" y="2364783"/>
            <a:chExt cx="6828420" cy="1160738"/>
          </a:xfrm>
        </p:grpSpPr>
        <p:cxnSp>
          <p:nvCxnSpPr>
            <p:cNvPr id="20" name="Straight Arrow Connector 19"/>
            <p:cNvCxnSpPr/>
            <p:nvPr/>
          </p:nvCxnSpPr>
          <p:spPr>
            <a:xfrm flipH="1" flipV="1">
              <a:off x="5788917" y="2444850"/>
              <a:ext cx="2052442" cy="106685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7" name="Straight Arrow Connector 46"/>
            <p:cNvCxnSpPr/>
            <p:nvPr/>
          </p:nvCxnSpPr>
          <p:spPr>
            <a:xfrm flipH="1" flipV="1">
              <a:off x="1012939" y="2364783"/>
              <a:ext cx="2052441" cy="116073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pSp>
      <p:grpSp>
        <p:nvGrpSpPr>
          <p:cNvPr id="30" name="Group 29"/>
          <p:cNvGrpSpPr/>
          <p:nvPr/>
        </p:nvGrpSpPr>
        <p:grpSpPr>
          <a:xfrm>
            <a:off x="3092804" y="3505518"/>
            <a:ext cx="4929838" cy="1333911"/>
            <a:chOff x="3092804" y="3505518"/>
            <a:chExt cx="4929838" cy="1333911"/>
          </a:xfrm>
        </p:grpSpPr>
        <p:cxnSp>
          <p:nvCxnSpPr>
            <p:cNvPr id="49" name="Straight Arrow Connector 48"/>
            <p:cNvCxnSpPr/>
            <p:nvPr/>
          </p:nvCxnSpPr>
          <p:spPr>
            <a:xfrm>
              <a:off x="7855810" y="3505518"/>
              <a:ext cx="166832" cy="131390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4" name="Straight Arrow Connector 53"/>
            <p:cNvCxnSpPr/>
            <p:nvPr/>
          </p:nvCxnSpPr>
          <p:spPr>
            <a:xfrm>
              <a:off x="3092804" y="3525521"/>
              <a:ext cx="166832" cy="131390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pSp>
      <p:grpSp>
        <p:nvGrpSpPr>
          <p:cNvPr id="25" name="Group 24"/>
          <p:cNvGrpSpPr/>
          <p:nvPr/>
        </p:nvGrpSpPr>
        <p:grpSpPr>
          <a:xfrm>
            <a:off x="3012558" y="3420269"/>
            <a:ext cx="4908887" cy="201771"/>
            <a:chOff x="3012558" y="3420269"/>
            <a:chExt cx="4908887" cy="201771"/>
          </a:xfrm>
        </p:grpSpPr>
        <p:sp>
          <p:nvSpPr>
            <p:cNvPr id="71" name="Hexagon 70"/>
            <p:cNvSpPr/>
            <p:nvPr/>
          </p:nvSpPr>
          <p:spPr>
            <a:xfrm>
              <a:off x="3012558" y="3439160"/>
              <a:ext cx="201782" cy="182880"/>
            </a:xfrm>
            <a:prstGeom prst="hexagon">
              <a:avLst/>
            </a:prstGeom>
            <a:solidFill>
              <a:schemeClr val="accent6"/>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Hexagon 79"/>
            <p:cNvSpPr/>
            <p:nvPr/>
          </p:nvSpPr>
          <p:spPr>
            <a:xfrm>
              <a:off x="7719663" y="3420269"/>
              <a:ext cx="201782" cy="182880"/>
            </a:xfrm>
            <a:prstGeom prst="hexagon">
              <a:avLst/>
            </a:prstGeom>
            <a:solidFill>
              <a:schemeClr val="accent6"/>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Isosceles Triangle 17"/>
          <p:cNvSpPr/>
          <p:nvPr/>
        </p:nvSpPr>
        <p:spPr>
          <a:xfrm>
            <a:off x="2021046" y="4886960"/>
            <a:ext cx="172720" cy="203200"/>
          </a:xfrm>
          <a:prstGeom prst="triangle">
            <a:avLst/>
          </a:prstGeom>
          <a:solidFill>
            <a:schemeClr val="bg1"/>
          </a:solidFill>
          <a:ln w="28575">
            <a:solidFill>
              <a:srgbClr val="C0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35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500"/>
                                        <p:tgtEl>
                                          <p:spTgt spid="1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p:cNvGrpSpPr>
            <a:grpSpLocks/>
          </p:cNvGrpSpPr>
          <p:nvPr/>
        </p:nvGrpSpPr>
        <p:grpSpPr bwMode="auto">
          <a:xfrm>
            <a:off x="-38100" y="800100"/>
            <a:ext cx="9182100" cy="541338"/>
            <a:chOff x="-37509" y="800100"/>
            <a:chExt cx="9181509" cy="541138"/>
          </a:xfrm>
        </p:grpSpPr>
        <p:sp>
          <p:nvSpPr>
            <p:cNvPr id="6" name="Rectangle 5"/>
            <p:cNvSpPr/>
            <p:nvPr/>
          </p:nvSpPr>
          <p:spPr>
            <a:xfrm>
              <a:off x="589" y="822317"/>
              <a:ext cx="9143411" cy="51892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 name="Flowchart: Data 6"/>
            <p:cNvSpPr/>
            <p:nvPr/>
          </p:nvSpPr>
          <p:spPr>
            <a:xfrm>
              <a:off x="-13699" y="808035"/>
              <a:ext cx="871482" cy="53320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274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3 w 3726"/>
                <a:gd name="connsiteY0" fmla="*/ 10593 h 10593"/>
                <a:gd name="connsiteX1" fmla="*/ 0 w 3726"/>
                <a:gd name="connsiteY1" fmla="*/ 148 h 10593"/>
                <a:gd name="connsiteX2" fmla="*/ 3726 w 3726"/>
                <a:gd name="connsiteY2" fmla="*/ 0 h 10593"/>
                <a:gd name="connsiteX3" fmla="*/ 1726 w 3726"/>
                <a:gd name="connsiteY3" fmla="*/ 10000 h 10593"/>
                <a:gd name="connsiteX4" fmla="*/ 3 w 3726"/>
                <a:gd name="connsiteY4" fmla="*/ 10593 h 10593"/>
                <a:gd name="connsiteX0" fmla="*/ 0 w 10171"/>
                <a:gd name="connsiteY0" fmla="*/ 9720 h 9720"/>
                <a:gd name="connsiteX1" fmla="*/ 171 w 10171"/>
                <a:gd name="connsiteY1" fmla="*/ 140 h 9720"/>
                <a:gd name="connsiteX2" fmla="*/ 10171 w 10171"/>
                <a:gd name="connsiteY2" fmla="*/ 0 h 9720"/>
                <a:gd name="connsiteX3" fmla="*/ 4803 w 10171"/>
                <a:gd name="connsiteY3" fmla="*/ 9440 h 9720"/>
                <a:gd name="connsiteX4" fmla="*/ 0 w 10171"/>
                <a:gd name="connsiteY4" fmla="*/ 9720 h 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9720">
                  <a:moveTo>
                    <a:pt x="0" y="9720"/>
                  </a:moveTo>
                  <a:cubicBezTo>
                    <a:pt x="-3" y="6433"/>
                    <a:pt x="174" y="3427"/>
                    <a:pt x="171" y="140"/>
                  </a:cubicBezTo>
                  <a:lnTo>
                    <a:pt x="10171" y="0"/>
                  </a:lnTo>
                  <a:lnTo>
                    <a:pt x="4803" y="9440"/>
                  </a:lnTo>
                  <a:lnTo>
                    <a:pt x="0" y="9720"/>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Flowchart: Data 9"/>
            <p:cNvSpPr/>
            <p:nvPr/>
          </p:nvSpPr>
          <p:spPr>
            <a:xfrm>
              <a:off x="-37509" y="800100"/>
              <a:ext cx="623848" cy="5189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545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0 w 2475"/>
                <a:gd name="connsiteY0" fmla="*/ 10000 h 10000"/>
                <a:gd name="connsiteX1" fmla="*/ 20 w 2475"/>
                <a:gd name="connsiteY1" fmla="*/ 148 h 10000"/>
                <a:gd name="connsiteX2" fmla="*/ 2475 w 2475"/>
                <a:gd name="connsiteY2" fmla="*/ 0 h 10000"/>
                <a:gd name="connsiteX3" fmla="*/ 475 w 2475"/>
                <a:gd name="connsiteY3" fmla="*/ 10000 h 10000"/>
                <a:gd name="connsiteX4" fmla="*/ 0 w 24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 h="10000">
                  <a:moveTo>
                    <a:pt x="0" y="10000"/>
                  </a:moveTo>
                  <a:cubicBezTo>
                    <a:pt x="7" y="6716"/>
                    <a:pt x="13" y="3432"/>
                    <a:pt x="20" y="148"/>
                  </a:cubicBezTo>
                  <a:lnTo>
                    <a:pt x="2475" y="0"/>
                  </a:lnTo>
                  <a:lnTo>
                    <a:pt x="475" y="10000"/>
                  </a:lnTo>
                  <a:lnTo>
                    <a:pt x="0" y="10000"/>
                  </a:lnTo>
                  <a:close/>
                </a:path>
              </a:pathLst>
            </a:custGeom>
            <a:solidFill>
              <a:srgbClr val="00805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Flowchart: Data 13"/>
            <p:cNvSpPr/>
            <p:nvPr/>
          </p:nvSpPr>
          <p:spPr>
            <a:xfrm>
              <a:off x="6516857"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Flowchart: Data 13"/>
            <p:cNvSpPr/>
            <p:nvPr/>
          </p:nvSpPr>
          <p:spPr>
            <a:xfrm>
              <a:off x="6794651"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Flowchart: Data 13"/>
            <p:cNvSpPr/>
            <p:nvPr/>
          </p:nvSpPr>
          <p:spPr>
            <a:xfrm>
              <a:off x="7086732"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Flowchart: Data 13"/>
            <p:cNvSpPr/>
            <p:nvPr/>
          </p:nvSpPr>
          <p:spPr>
            <a:xfrm>
              <a:off x="7385163" y="815969"/>
              <a:ext cx="557177"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3" name="TextBox 9"/>
          <p:cNvSpPr txBox="1">
            <a:spLocks noChangeArrowheads="1"/>
          </p:cNvSpPr>
          <p:nvPr/>
        </p:nvSpPr>
        <p:spPr bwMode="auto">
          <a:xfrm>
            <a:off x="857250" y="839788"/>
            <a:ext cx="1882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r>
              <a:rPr lang="en-US" altLang="en-US" sz="2400" dirty="0">
                <a:latin typeface="Franklin Gothic Medium" panose="020B0603020102020204" pitchFamily="34" charset="0"/>
                <a:cs typeface="Aharoni" panose="02010803020104030203" pitchFamily="2" charset="-79"/>
              </a:rPr>
              <a:t>Methodology</a:t>
            </a:r>
            <a:endParaRPr lang="en-US" altLang="en-US" dirty="0">
              <a:latin typeface="Franklin Gothic Medium" panose="020B0603020102020204" pitchFamily="34" charset="0"/>
              <a:cs typeface="Aharoni" panose="02010803020104030203" pitchFamily="2" charset="-79"/>
            </a:endParaRPr>
          </a:p>
        </p:txBody>
      </p:sp>
      <p:sp>
        <p:nvSpPr>
          <p:cNvPr id="14" name="Flowchart: Data 13"/>
          <p:cNvSpPr/>
          <p:nvPr/>
        </p:nvSpPr>
        <p:spPr>
          <a:xfrm>
            <a:off x="7363188" y="826725"/>
            <a:ext cx="557212" cy="5254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Flowchart: Data 13"/>
          <p:cNvSpPr/>
          <p:nvPr/>
        </p:nvSpPr>
        <p:spPr>
          <a:xfrm>
            <a:off x="6230938" y="815975"/>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TextBox 15"/>
          <p:cNvSpPr txBox="1"/>
          <p:nvPr/>
        </p:nvSpPr>
        <p:spPr>
          <a:xfrm>
            <a:off x="1112838" y="1557338"/>
            <a:ext cx="7764462" cy="1754326"/>
          </a:xfrm>
          <a:prstGeom prst="rect">
            <a:avLst/>
          </a:prstGeom>
          <a:noFill/>
        </p:spPr>
        <p:txBody>
          <a:bodyPr>
            <a:spAutoFit/>
          </a:bodyPr>
          <a:lstStyle/>
          <a:p>
            <a:pPr marL="285750" indent="-285750">
              <a:buFont typeface="Wingdings" panose="05000000000000000000" pitchFamily="2" charset="2"/>
              <a:buChar char="q"/>
              <a:defRPr/>
            </a:pPr>
            <a:r>
              <a:rPr lang="en-US" dirty="0"/>
              <a:t>Objectives:</a:t>
            </a:r>
          </a:p>
          <a:p>
            <a:pPr marL="285750" indent="-285750">
              <a:buFont typeface="Wingdings" panose="05000000000000000000" pitchFamily="2" charset="2"/>
              <a:buChar char="q"/>
              <a:defRPr/>
            </a:pPr>
            <a:endParaRPr lang="en-US" dirty="0"/>
          </a:p>
          <a:p>
            <a:pPr marL="742950" lvl="1" indent="-285750">
              <a:buFont typeface="Wingdings" panose="05000000000000000000" pitchFamily="2" charset="2"/>
              <a:buChar char="§"/>
              <a:defRPr/>
            </a:pPr>
            <a:r>
              <a:rPr lang="en-US" dirty="0"/>
              <a:t>Account for field geological and geometrical properties when proposing solutions at each iteration.</a:t>
            </a:r>
          </a:p>
          <a:p>
            <a:pPr marL="742950" lvl="1" indent="-285750">
              <a:buFont typeface="Wingdings" panose="05000000000000000000" pitchFamily="2" charset="2"/>
              <a:buChar char="§"/>
              <a:defRPr/>
            </a:pPr>
            <a:endParaRPr lang="en-US" dirty="0"/>
          </a:p>
          <a:p>
            <a:pPr marL="742950" lvl="1" indent="-285750">
              <a:buFont typeface="Wingdings" panose="05000000000000000000" pitchFamily="2" charset="2"/>
              <a:buChar char="§"/>
              <a:defRPr/>
            </a:pPr>
            <a:r>
              <a:rPr lang="en-US" dirty="0"/>
              <a:t>Account for the well formation in the reservoir</a:t>
            </a:r>
          </a:p>
        </p:txBody>
      </p:sp>
    </p:spTree>
    <p:extLst>
      <p:ext uri="{BB962C8B-B14F-4D97-AF65-F5344CB8AC3E}">
        <p14:creationId xmlns:p14="http://schemas.microsoft.com/office/powerpoint/2010/main" val="10540047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38100" y="800100"/>
            <a:ext cx="9182100" cy="541338"/>
            <a:chOff x="-37509" y="800100"/>
            <a:chExt cx="9181509" cy="541138"/>
          </a:xfrm>
        </p:grpSpPr>
        <p:sp>
          <p:nvSpPr>
            <p:cNvPr id="3" name="Rectangle 2"/>
            <p:cNvSpPr/>
            <p:nvPr/>
          </p:nvSpPr>
          <p:spPr>
            <a:xfrm>
              <a:off x="589" y="822317"/>
              <a:ext cx="9143411" cy="51892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 name="Flowchart: Data 6"/>
            <p:cNvSpPr/>
            <p:nvPr/>
          </p:nvSpPr>
          <p:spPr>
            <a:xfrm>
              <a:off x="-13699" y="808035"/>
              <a:ext cx="871482" cy="53320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274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3 w 3726"/>
                <a:gd name="connsiteY0" fmla="*/ 10593 h 10593"/>
                <a:gd name="connsiteX1" fmla="*/ 0 w 3726"/>
                <a:gd name="connsiteY1" fmla="*/ 148 h 10593"/>
                <a:gd name="connsiteX2" fmla="*/ 3726 w 3726"/>
                <a:gd name="connsiteY2" fmla="*/ 0 h 10593"/>
                <a:gd name="connsiteX3" fmla="*/ 1726 w 3726"/>
                <a:gd name="connsiteY3" fmla="*/ 10000 h 10593"/>
                <a:gd name="connsiteX4" fmla="*/ 3 w 3726"/>
                <a:gd name="connsiteY4" fmla="*/ 10593 h 10593"/>
                <a:gd name="connsiteX0" fmla="*/ 0 w 10171"/>
                <a:gd name="connsiteY0" fmla="*/ 9720 h 9720"/>
                <a:gd name="connsiteX1" fmla="*/ 171 w 10171"/>
                <a:gd name="connsiteY1" fmla="*/ 140 h 9720"/>
                <a:gd name="connsiteX2" fmla="*/ 10171 w 10171"/>
                <a:gd name="connsiteY2" fmla="*/ 0 h 9720"/>
                <a:gd name="connsiteX3" fmla="*/ 4803 w 10171"/>
                <a:gd name="connsiteY3" fmla="*/ 9440 h 9720"/>
                <a:gd name="connsiteX4" fmla="*/ 0 w 10171"/>
                <a:gd name="connsiteY4" fmla="*/ 9720 h 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9720">
                  <a:moveTo>
                    <a:pt x="0" y="9720"/>
                  </a:moveTo>
                  <a:cubicBezTo>
                    <a:pt x="-3" y="6433"/>
                    <a:pt x="174" y="3427"/>
                    <a:pt x="171" y="140"/>
                  </a:cubicBezTo>
                  <a:lnTo>
                    <a:pt x="10171" y="0"/>
                  </a:lnTo>
                  <a:lnTo>
                    <a:pt x="4803" y="9440"/>
                  </a:lnTo>
                  <a:lnTo>
                    <a:pt x="0" y="9720"/>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Flowchart: Data 9"/>
            <p:cNvSpPr/>
            <p:nvPr/>
          </p:nvSpPr>
          <p:spPr>
            <a:xfrm>
              <a:off x="-37509" y="800100"/>
              <a:ext cx="623848" cy="5189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545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0 w 2475"/>
                <a:gd name="connsiteY0" fmla="*/ 10000 h 10000"/>
                <a:gd name="connsiteX1" fmla="*/ 20 w 2475"/>
                <a:gd name="connsiteY1" fmla="*/ 148 h 10000"/>
                <a:gd name="connsiteX2" fmla="*/ 2475 w 2475"/>
                <a:gd name="connsiteY2" fmla="*/ 0 h 10000"/>
                <a:gd name="connsiteX3" fmla="*/ 475 w 2475"/>
                <a:gd name="connsiteY3" fmla="*/ 10000 h 10000"/>
                <a:gd name="connsiteX4" fmla="*/ 0 w 24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 h="10000">
                  <a:moveTo>
                    <a:pt x="0" y="10000"/>
                  </a:moveTo>
                  <a:cubicBezTo>
                    <a:pt x="7" y="6716"/>
                    <a:pt x="13" y="3432"/>
                    <a:pt x="20" y="148"/>
                  </a:cubicBezTo>
                  <a:lnTo>
                    <a:pt x="2475" y="0"/>
                  </a:lnTo>
                  <a:lnTo>
                    <a:pt x="475" y="10000"/>
                  </a:lnTo>
                  <a:lnTo>
                    <a:pt x="0" y="10000"/>
                  </a:lnTo>
                  <a:close/>
                </a:path>
              </a:pathLst>
            </a:custGeom>
            <a:solidFill>
              <a:srgbClr val="00805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Flowchart: Data 13"/>
            <p:cNvSpPr/>
            <p:nvPr/>
          </p:nvSpPr>
          <p:spPr>
            <a:xfrm>
              <a:off x="6516857"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Flowchart: Data 13"/>
            <p:cNvSpPr/>
            <p:nvPr/>
          </p:nvSpPr>
          <p:spPr>
            <a:xfrm>
              <a:off x="6794651"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Flowchart: Data 13"/>
            <p:cNvSpPr/>
            <p:nvPr/>
          </p:nvSpPr>
          <p:spPr>
            <a:xfrm>
              <a:off x="7086732"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Flowchart: Data 13"/>
            <p:cNvSpPr/>
            <p:nvPr/>
          </p:nvSpPr>
          <p:spPr>
            <a:xfrm>
              <a:off x="7385163" y="815969"/>
              <a:ext cx="557177"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0" name="TextBox 9"/>
          <p:cNvSpPr txBox="1">
            <a:spLocks noChangeArrowheads="1"/>
          </p:cNvSpPr>
          <p:nvPr/>
        </p:nvSpPr>
        <p:spPr bwMode="auto">
          <a:xfrm>
            <a:off x="857250" y="839788"/>
            <a:ext cx="1882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r>
              <a:rPr lang="en-US" altLang="en-US" sz="2400" dirty="0">
                <a:latin typeface="Franklin Gothic Medium" panose="020B0603020102020204" pitchFamily="34" charset="0"/>
                <a:cs typeface="Aharoni" panose="02010803020104030203" pitchFamily="2" charset="-79"/>
              </a:rPr>
              <a:t>Methodology</a:t>
            </a:r>
            <a:endParaRPr lang="en-US" altLang="en-US" dirty="0">
              <a:latin typeface="Franklin Gothic Medium" panose="020B0603020102020204" pitchFamily="34" charset="0"/>
              <a:cs typeface="Aharoni" panose="02010803020104030203" pitchFamily="2" charset="-79"/>
            </a:endParaRPr>
          </a:p>
        </p:txBody>
      </p:sp>
      <p:sp>
        <p:nvSpPr>
          <p:cNvPr id="11" name="Flowchart: Data 13"/>
          <p:cNvSpPr/>
          <p:nvPr/>
        </p:nvSpPr>
        <p:spPr>
          <a:xfrm>
            <a:off x="7107130" y="808038"/>
            <a:ext cx="557212" cy="5254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Flowchart: Data 13"/>
          <p:cNvSpPr/>
          <p:nvPr/>
        </p:nvSpPr>
        <p:spPr>
          <a:xfrm>
            <a:off x="6230938" y="815975"/>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TextBox 13"/>
          <p:cNvSpPr txBox="1"/>
          <p:nvPr/>
        </p:nvSpPr>
        <p:spPr>
          <a:xfrm>
            <a:off x="1955662" y="2876460"/>
            <a:ext cx="5712013" cy="1200329"/>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Genetic Similarity Algorithm </a:t>
            </a:r>
          </a:p>
          <a:p>
            <a:pPr algn="ctr"/>
            <a:r>
              <a:rPr lang="en-US" sz="3600" dirty="0">
                <a:latin typeface="Times New Roman" panose="02020603050405020304" pitchFamily="18" charset="0"/>
                <a:cs typeface="Times New Roman" panose="02020603050405020304" pitchFamily="18" charset="0"/>
              </a:rPr>
              <a:t>(GSA)</a:t>
            </a:r>
          </a:p>
        </p:txBody>
      </p:sp>
    </p:spTree>
    <p:extLst>
      <p:ext uri="{BB962C8B-B14F-4D97-AF65-F5344CB8AC3E}">
        <p14:creationId xmlns:p14="http://schemas.microsoft.com/office/powerpoint/2010/main" val="17539636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38100" y="800100"/>
            <a:ext cx="9182100" cy="541338"/>
            <a:chOff x="-37509" y="800100"/>
            <a:chExt cx="9181509" cy="541138"/>
          </a:xfrm>
        </p:grpSpPr>
        <p:sp>
          <p:nvSpPr>
            <p:cNvPr id="3" name="Rectangle 2"/>
            <p:cNvSpPr/>
            <p:nvPr/>
          </p:nvSpPr>
          <p:spPr>
            <a:xfrm>
              <a:off x="589" y="822317"/>
              <a:ext cx="9143411" cy="51892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 name="Flowchart: Data 6"/>
            <p:cNvSpPr/>
            <p:nvPr/>
          </p:nvSpPr>
          <p:spPr>
            <a:xfrm>
              <a:off x="-13699" y="808035"/>
              <a:ext cx="871482" cy="53320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274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3 w 3726"/>
                <a:gd name="connsiteY0" fmla="*/ 10593 h 10593"/>
                <a:gd name="connsiteX1" fmla="*/ 0 w 3726"/>
                <a:gd name="connsiteY1" fmla="*/ 148 h 10593"/>
                <a:gd name="connsiteX2" fmla="*/ 3726 w 3726"/>
                <a:gd name="connsiteY2" fmla="*/ 0 h 10593"/>
                <a:gd name="connsiteX3" fmla="*/ 1726 w 3726"/>
                <a:gd name="connsiteY3" fmla="*/ 10000 h 10593"/>
                <a:gd name="connsiteX4" fmla="*/ 3 w 3726"/>
                <a:gd name="connsiteY4" fmla="*/ 10593 h 10593"/>
                <a:gd name="connsiteX0" fmla="*/ 0 w 10171"/>
                <a:gd name="connsiteY0" fmla="*/ 9720 h 9720"/>
                <a:gd name="connsiteX1" fmla="*/ 171 w 10171"/>
                <a:gd name="connsiteY1" fmla="*/ 140 h 9720"/>
                <a:gd name="connsiteX2" fmla="*/ 10171 w 10171"/>
                <a:gd name="connsiteY2" fmla="*/ 0 h 9720"/>
                <a:gd name="connsiteX3" fmla="*/ 4803 w 10171"/>
                <a:gd name="connsiteY3" fmla="*/ 9440 h 9720"/>
                <a:gd name="connsiteX4" fmla="*/ 0 w 10171"/>
                <a:gd name="connsiteY4" fmla="*/ 9720 h 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9720">
                  <a:moveTo>
                    <a:pt x="0" y="9720"/>
                  </a:moveTo>
                  <a:cubicBezTo>
                    <a:pt x="-3" y="6433"/>
                    <a:pt x="174" y="3427"/>
                    <a:pt x="171" y="140"/>
                  </a:cubicBezTo>
                  <a:lnTo>
                    <a:pt x="10171" y="0"/>
                  </a:lnTo>
                  <a:lnTo>
                    <a:pt x="4803" y="9440"/>
                  </a:lnTo>
                  <a:lnTo>
                    <a:pt x="0" y="9720"/>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Flowchart: Data 9"/>
            <p:cNvSpPr/>
            <p:nvPr/>
          </p:nvSpPr>
          <p:spPr>
            <a:xfrm>
              <a:off x="-37509" y="800100"/>
              <a:ext cx="623848" cy="5189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545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0 w 2475"/>
                <a:gd name="connsiteY0" fmla="*/ 10000 h 10000"/>
                <a:gd name="connsiteX1" fmla="*/ 20 w 2475"/>
                <a:gd name="connsiteY1" fmla="*/ 148 h 10000"/>
                <a:gd name="connsiteX2" fmla="*/ 2475 w 2475"/>
                <a:gd name="connsiteY2" fmla="*/ 0 h 10000"/>
                <a:gd name="connsiteX3" fmla="*/ 475 w 2475"/>
                <a:gd name="connsiteY3" fmla="*/ 10000 h 10000"/>
                <a:gd name="connsiteX4" fmla="*/ 0 w 24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 h="10000">
                  <a:moveTo>
                    <a:pt x="0" y="10000"/>
                  </a:moveTo>
                  <a:cubicBezTo>
                    <a:pt x="7" y="6716"/>
                    <a:pt x="13" y="3432"/>
                    <a:pt x="20" y="148"/>
                  </a:cubicBezTo>
                  <a:lnTo>
                    <a:pt x="2475" y="0"/>
                  </a:lnTo>
                  <a:lnTo>
                    <a:pt x="475" y="10000"/>
                  </a:lnTo>
                  <a:lnTo>
                    <a:pt x="0" y="10000"/>
                  </a:lnTo>
                  <a:close/>
                </a:path>
              </a:pathLst>
            </a:custGeom>
            <a:solidFill>
              <a:srgbClr val="00805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Flowchart: Data 13"/>
            <p:cNvSpPr/>
            <p:nvPr/>
          </p:nvSpPr>
          <p:spPr>
            <a:xfrm>
              <a:off x="6516857"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Flowchart: Data 13"/>
            <p:cNvSpPr/>
            <p:nvPr/>
          </p:nvSpPr>
          <p:spPr>
            <a:xfrm>
              <a:off x="6794651"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Flowchart: Data 13"/>
            <p:cNvSpPr/>
            <p:nvPr/>
          </p:nvSpPr>
          <p:spPr>
            <a:xfrm>
              <a:off x="7086732"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Flowchart: Data 13"/>
            <p:cNvSpPr/>
            <p:nvPr/>
          </p:nvSpPr>
          <p:spPr>
            <a:xfrm>
              <a:off x="7385163" y="815969"/>
              <a:ext cx="557177"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0" name="TextBox 9"/>
          <p:cNvSpPr txBox="1">
            <a:spLocks noChangeArrowheads="1"/>
          </p:cNvSpPr>
          <p:nvPr/>
        </p:nvSpPr>
        <p:spPr bwMode="auto">
          <a:xfrm>
            <a:off x="857250" y="839788"/>
            <a:ext cx="1882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r>
              <a:rPr lang="en-US" altLang="en-US" sz="2400" dirty="0">
                <a:latin typeface="Franklin Gothic Medium" panose="020B0603020102020204" pitchFamily="34" charset="0"/>
                <a:cs typeface="Aharoni" panose="02010803020104030203" pitchFamily="2" charset="-79"/>
              </a:rPr>
              <a:t>Methodology</a:t>
            </a:r>
            <a:endParaRPr lang="en-US" altLang="en-US" dirty="0">
              <a:latin typeface="Franklin Gothic Medium" panose="020B0603020102020204" pitchFamily="34" charset="0"/>
              <a:cs typeface="Aharoni" panose="02010803020104030203" pitchFamily="2" charset="-79"/>
            </a:endParaRPr>
          </a:p>
        </p:txBody>
      </p:sp>
      <p:sp>
        <p:nvSpPr>
          <p:cNvPr id="11" name="Flowchart: Data 13"/>
          <p:cNvSpPr/>
          <p:nvPr/>
        </p:nvSpPr>
        <p:spPr>
          <a:xfrm>
            <a:off x="7107130" y="808038"/>
            <a:ext cx="557212" cy="5254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Flowchart: Data 13"/>
          <p:cNvSpPr/>
          <p:nvPr/>
        </p:nvSpPr>
        <p:spPr>
          <a:xfrm>
            <a:off x="6230938" y="815975"/>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050" name="Picture 52"/>
          <p:cNvPicPr>
            <a:picLocks noChangeAspect="1" noChangeArrowheads="1"/>
          </p:cNvPicPr>
          <p:nvPr/>
        </p:nvPicPr>
        <p:blipFill>
          <a:blip r:embed="rId2">
            <a:extLst>
              <a:ext uri="{28A0092B-C50C-407E-A947-70E740481C1C}">
                <a14:useLocalDpi xmlns:a14="http://schemas.microsoft.com/office/drawing/2010/main" val="0"/>
              </a:ext>
            </a:extLst>
          </a:blip>
          <a:srcRect t="32962" r="70419"/>
          <a:stretch>
            <a:fillRect/>
          </a:stretch>
        </p:blipFill>
        <p:spPr bwMode="auto">
          <a:xfrm>
            <a:off x="2992438" y="2556347"/>
            <a:ext cx="1171575" cy="245745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54"/>
          <p:cNvPicPr>
            <a:picLocks noChangeAspect="1" noChangeArrowheads="1"/>
          </p:cNvPicPr>
          <p:nvPr/>
        </p:nvPicPr>
        <p:blipFill>
          <a:blip r:embed="rId2">
            <a:extLst>
              <a:ext uri="{28A0092B-C50C-407E-A947-70E740481C1C}">
                <a14:useLocalDpi xmlns:a14="http://schemas.microsoft.com/office/drawing/2010/main" val="0"/>
              </a:ext>
            </a:extLst>
          </a:blip>
          <a:srcRect l="37614"/>
          <a:stretch>
            <a:fillRect/>
          </a:stretch>
        </p:blipFill>
        <p:spPr bwMode="auto">
          <a:xfrm>
            <a:off x="421481" y="1881188"/>
            <a:ext cx="2208212" cy="32766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p:cNvSpPr>
            <a:spLocks noChangeArrowheads="1"/>
          </p:cNvSpPr>
          <p:nvPr/>
        </p:nvSpPr>
        <p:spPr bwMode="auto">
          <a:xfrm>
            <a:off x="226219" y="5304781"/>
            <a:ext cx="39377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Figure 2: (a) Similarity Operator Flow chart; (b) Genetic Similarity Algorithm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21" name="Table 20"/>
              <p:cNvGraphicFramePr>
                <a:graphicFrameLocks noGrp="1"/>
              </p:cNvGraphicFramePr>
              <p:nvPr>
                <p:extLst>
                  <p:ext uri="{D42A27DB-BD31-4B8C-83A1-F6EECF244321}">
                    <p14:modId xmlns:p14="http://schemas.microsoft.com/office/powerpoint/2010/main" val="110785245"/>
                  </p:ext>
                </p:extLst>
              </p:nvPr>
            </p:nvGraphicFramePr>
            <p:xfrm>
              <a:off x="4421188" y="1801486"/>
              <a:ext cx="4570412" cy="3503295"/>
            </p:xfrm>
            <a:graphic>
              <a:graphicData uri="http://schemas.openxmlformats.org/drawingml/2006/table">
                <a:tbl>
                  <a:tblPr firstRow="1" firstCol="1" bandRow="1"/>
                  <a:tblGrid>
                    <a:gridCol w="4570412">
                      <a:extLst>
                        <a:ext uri="{9D8B030D-6E8A-4147-A177-3AD203B41FA5}">
                          <a16:colId xmlns:a16="http://schemas.microsoft.com/office/drawing/2014/main" val="4137575438"/>
                        </a:ext>
                      </a:extLst>
                    </a:gridCol>
                  </a:tblGrid>
                  <a:tr h="274320">
                    <a:tc>
                      <a:txBody>
                        <a:bodyPr/>
                        <a:lstStyle/>
                        <a:p>
                          <a:pPr marL="0" marR="0">
                            <a:lnSpc>
                              <a:spcPct val="107000"/>
                            </a:lnSpc>
                            <a:spcBef>
                              <a:spcPts val="0"/>
                            </a:spcBef>
                            <a:spcAft>
                              <a:spcPts val="0"/>
                            </a:spcAft>
                          </a:pPr>
                          <a:r>
                            <a:rPr lang="en-US" sz="1200" b="1" i="0" dirty="0">
                              <a:effectLst/>
                              <a:latin typeface="Times New Roman" panose="02020603050405020304" pitchFamily="18" charset="0"/>
                              <a:ea typeface="SimSun" panose="02010600030101010101" pitchFamily="2" charset="-122"/>
                              <a:cs typeface="Arial" panose="020B0604020202020204" pitchFamily="34" charset="0"/>
                            </a:rPr>
                            <a:t>Similarity Operator</a:t>
                          </a:r>
                          <a:endParaRPr lang="en-US" sz="1100" b="1" i="0" dirty="0">
                            <a:effectLst/>
                            <a:latin typeface="Calibri" panose="020F0502020204030204" pitchFamily="34" charset="0"/>
                            <a:ea typeface="Calibri" panose="020F0502020204030204" pitchFamily="34" charset="0"/>
                            <a:cs typeface="Arial" panose="020B0604020202020204" pitchFamily="34" charset="0"/>
                          </a:endParaRPr>
                        </a:p>
                      </a:txBody>
                      <a:tcPr marL="73025" marR="7302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0363651"/>
                      </a:ext>
                    </a:extLst>
                  </a:tr>
                  <a:tr h="0">
                    <a:tc>
                      <a:txBody>
                        <a:bodyPr/>
                        <a:lstStyle/>
                        <a:p>
                          <a:pPr marL="0" marR="0" algn="just">
                            <a:lnSpc>
                              <a:spcPct val="107000"/>
                            </a:lnSpc>
                            <a:spcBef>
                              <a:spcPts val="0"/>
                            </a:spcBef>
                            <a:spcAft>
                              <a:spcPts val="0"/>
                            </a:spcAft>
                          </a:pPr>
                          <a:r>
                            <a:rPr lang="en-US" sz="1100" b="1" dirty="0">
                              <a:effectLst/>
                              <a:latin typeface="Times New Roman" panose="02020603050405020304" pitchFamily="18" charset="0"/>
                              <a:ea typeface="SimSun" panose="02010600030101010101" pitchFamily="2" charset="-122"/>
                              <a:cs typeface="Arial" panose="020B0604020202020204" pitchFamily="34" charset="0"/>
                            </a:rPr>
                            <a:t>Var. 1</a:t>
                          </a:r>
                          <a:r>
                            <a:rPr lang="en-US" sz="1100" dirty="0">
                              <a:effectLst/>
                              <a:latin typeface="Times New Roman" panose="02020603050405020304" pitchFamily="18" charset="0"/>
                              <a:ea typeface="SimSun" panose="02010600030101010101" pitchFamily="2" charset="-122"/>
                              <a:cs typeface="Arial" panose="020B0604020202020204" pitchFamily="34" charset="0"/>
                            </a:rPr>
                            <a:t>: N = number of grid-blocks in the search space.</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0"/>
                            </a:spcAft>
                          </a:pPr>
                          <a:r>
                            <a:rPr lang="en-US" sz="1100" b="1" dirty="0">
                              <a:effectLst/>
                              <a:latin typeface="Times New Roman" panose="02020603050405020304" pitchFamily="18" charset="0"/>
                              <a:ea typeface="SimSun" panose="02010600030101010101" pitchFamily="2" charset="-122"/>
                              <a:cs typeface="Arial" panose="020B0604020202020204" pitchFamily="34" charset="0"/>
                            </a:rPr>
                            <a:t>Var. 2</a:t>
                          </a:r>
                          <a:r>
                            <a:rPr lang="en-US" sz="1100" dirty="0">
                              <a:effectLst/>
                              <a:latin typeface="Times New Roman" panose="02020603050405020304" pitchFamily="18" charset="0"/>
                              <a:ea typeface="SimSun" panose="02010600030101010101" pitchFamily="2" charset="-122"/>
                              <a:cs typeface="Arial" panose="020B0604020202020204" pitchFamily="34" charset="0"/>
                            </a:rPr>
                            <a:t>: n = number of individuals proposed by the operator.</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0"/>
                            </a:spcAft>
                          </a:pPr>
                          <a:r>
                            <a:rPr lang="en-US" sz="1100" b="1" dirty="0">
                              <a:effectLst/>
                              <a:latin typeface="Times New Roman" panose="02020603050405020304" pitchFamily="18" charset="0"/>
                              <a:ea typeface="SimSun" panose="02010600030101010101" pitchFamily="2" charset="-122"/>
                              <a:cs typeface="Arial" panose="020B0604020202020204" pitchFamily="34" charset="0"/>
                            </a:rPr>
                            <a:t>Input:</a:t>
                          </a:r>
                          <a:r>
                            <a:rPr lang="en-US" sz="1100" dirty="0">
                              <a:effectLst/>
                              <a:latin typeface="Times New Roman" panose="02020603050405020304" pitchFamily="18" charset="0"/>
                              <a:ea typeface="SimSun" panose="02010600030101010101" pitchFamily="2" charset="-122"/>
                              <a:cs typeface="Arial" panose="020B0604020202020204" pitchFamily="34" charset="0"/>
                            </a:rPr>
                            <a:t> Elite Location (x, y) </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0"/>
                            </a:spcAft>
                          </a:pPr>
                          <a:r>
                            <a:rPr lang="en-US" sz="1100" b="1" dirty="0">
                              <a:effectLst/>
                              <a:latin typeface="Times New Roman" panose="02020603050405020304" pitchFamily="18" charset="0"/>
                              <a:ea typeface="SimSun" panose="02010600030101010101" pitchFamily="2" charset="-122"/>
                              <a:cs typeface="Arial" panose="020B0604020202020204" pitchFamily="34" charset="0"/>
                            </a:rPr>
                            <a:t>Output: </a:t>
                          </a:r>
                          <a:r>
                            <a:rPr lang="en-US" sz="1100" dirty="0">
                              <a:effectLst/>
                              <a:latin typeface="Times New Roman" panose="02020603050405020304" pitchFamily="18" charset="0"/>
                              <a:ea typeface="SimSun" panose="02010600030101010101" pitchFamily="2" charset="-122"/>
                              <a:cs typeface="Arial" panose="020B0604020202020204" pitchFamily="34" charset="0"/>
                            </a:rPr>
                            <a:t>new individuals</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0"/>
                            </a:spcAft>
                          </a:pPr>
                          <a:r>
                            <a:rPr lang="en-US" sz="1100" dirty="0">
                              <a:effectLst/>
                              <a:latin typeface="Times New Roman" panose="02020603050405020304" pitchFamily="18" charset="0"/>
                              <a:ea typeface="SimSun" panose="02010600030101010101" pitchFamily="2" charset="-122"/>
                              <a:cs typeface="Arial" panose="020B0604020202020204" pitchFamily="34" charset="0"/>
                            </a:rPr>
                            <a:t>1: Extract Elite location features: e (distance to pre-located well, Porosity)</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effectLst/>
                              <a:latin typeface="Times New Roman" panose="02020603050405020304" pitchFamily="18" charset="0"/>
                              <a:ea typeface="SimSun" panose="02010600030101010101" pitchFamily="2" charset="-122"/>
                              <a:cs typeface="Arial" panose="020B0604020202020204" pitchFamily="34" charset="0"/>
                            </a:rPr>
                            <a:t>2: </a:t>
                          </a:r>
                          <a:r>
                            <a:rPr lang="en-US" sz="1100" b="1" dirty="0">
                              <a:effectLst/>
                              <a:latin typeface="Times New Roman" panose="02020603050405020304" pitchFamily="18" charset="0"/>
                              <a:ea typeface="SimSun" panose="02010600030101010101" pitchFamily="2" charset="-122"/>
                              <a:cs typeface="Arial" panose="020B0604020202020204" pitchFamily="34" charset="0"/>
                            </a:rPr>
                            <a:t>for</a:t>
                          </a:r>
                          <a:r>
                            <a:rPr lang="en-US" sz="1100" dirty="0">
                              <a:effectLst/>
                              <a:latin typeface="Times New Roman" panose="02020603050405020304" pitchFamily="18" charset="0"/>
                              <a:ea typeface="SimSun" panose="02010600030101010101" pitchFamily="2" charset="-122"/>
                              <a:cs typeface="Arial" panose="020B0604020202020204" pitchFamily="34" charset="0"/>
                            </a:rPr>
                            <a:t> </a:t>
                          </a:r>
                          <a:r>
                            <a:rPr lang="en-US" sz="1100" dirty="0" err="1">
                              <a:effectLst/>
                              <a:latin typeface="Times New Roman" panose="02020603050405020304" pitchFamily="18" charset="0"/>
                              <a:ea typeface="SimSun" panose="02010600030101010101" pitchFamily="2" charset="-122"/>
                              <a:cs typeface="Arial" panose="020B0604020202020204" pitchFamily="34" charset="0"/>
                            </a:rPr>
                            <a:t>i</a:t>
                          </a:r>
                          <a:r>
                            <a:rPr lang="en-US" sz="1100" dirty="0">
                              <a:effectLst/>
                              <a:latin typeface="Times New Roman" panose="02020603050405020304" pitchFamily="18" charset="0"/>
                              <a:ea typeface="SimSun" panose="02010600030101010101" pitchFamily="2" charset="-122"/>
                              <a:cs typeface="Arial" panose="020B0604020202020204" pitchFamily="34" charset="0"/>
                            </a:rPr>
                            <a:t>=1: N  </a:t>
                          </a:r>
                          <a:r>
                            <a:rPr lang="en-US" sz="1100" b="1" dirty="0">
                              <a:effectLst/>
                              <a:latin typeface="Times New Roman" panose="02020603050405020304" pitchFamily="18" charset="0"/>
                              <a:ea typeface="SimSun" panose="02010600030101010101" pitchFamily="2" charset="-122"/>
                              <a:cs typeface="Arial" panose="020B0604020202020204" pitchFamily="34" charset="0"/>
                            </a:rPr>
                            <a:t>do</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effectLst/>
                              <a:latin typeface="Times New Roman" panose="02020603050405020304" pitchFamily="18" charset="0"/>
                              <a:ea typeface="SimSun" panose="02010600030101010101" pitchFamily="2" charset="-122"/>
                              <a:cs typeface="Arial" panose="020B0604020202020204" pitchFamily="34" charset="0"/>
                            </a:rPr>
                            <a:t>3:       </a:t>
                          </a:r>
                          <a:r>
                            <a:rPr lang="en-US" sz="1100" b="1" dirty="0">
                              <a:effectLst/>
                              <a:latin typeface="Times New Roman" panose="02020603050405020304" pitchFamily="18" charset="0"/>
                              <a:ea typeface="SimSun" panose="02010600030101010101" pitchFamily="2" charset="-122"/>
                              <a:cs typeface="Arial" panose="020B0604020202020204" pitchFamily="34" charset="0"/>
                            </a:rPr>
                            <a:t>Procedure</a:t>
                          </a:r>
                          <a:r>
                            <a:rPr lang="en-US" sz="1100" dirty="0">
                              <a:effectLst/>
                              <a:latin typeface="Times New Roman" panose="02020603050405020304" pitchFamily="18" charset="0"/>
                              <a:ea typeface="SimSun" panose="02010600030101010101" pitchFamily="2" charset="-122"/>
                              <a:cs typeface="Arial" panose="020B0604020202020204" pitchFamily="34" charset="0"/>
                            </a:rPr>
                            <a:t> S(</a:t>
                          </a:r>
                          <a:r>
                            <a:rPr lang="en-US" sz="1100" dirty="0" err="1">
                              <a:effectLst/>
                              <a:latin typeface="Times New Roman" panose="02020603050405020304" pitchFamily="18" charset="0"/>
                              <a:ea typeface="SimSun" panose="02010600030101010101" pitchFamily="2" charset="-122"/>
                              <a:cs typeface="Arial" panose="020B0604020202020204" pitchFamily="34" charset="0"/>
                            </a:rPr>
                            <a:t>i</a:t>
                          </a:r>
                          <a:r>
                            <a:rPr lang="en-US" sz="1100" dirty="0">
                              <a:effectLst/>
                              <a:latin typeface="Times New Roman" panose="02020603050405020304" pitchFamily="18" charset="0"/>
                              <a:ea typeface="SimSun" panose="02010600030101010101" pitchFamily="2" charset="-122"/>
                              <a:cs typeface="Arial" panose="020B0604020202020204" pitchFamily="34" charset="0"/>
                            </a:rPr>
                            <a:t>) = similarity(e, grid-block features (</a:t>
                          </a:r>
                          <a:r>
                            <a:rPr lang="en-US" sz="1100" dirty="0" err="1">
                              <a:effectLst/>
                              <a:latin typeface="Times New Roman" panose="02020603050405020304" pitchFamily="18" charset="0"/>
                              <a:ea typeface="SimSun" panose="02010600030101010101" pitchFamily="2" charset="-122"/>
                              <a:cs typeface="Arial" panose="020B0604020202020204" pitchFamily="34" charset="0"/>
                            </a:rPr>
                            <a:t>i</a:t>
                          </a:r>
                          <a:r>
                            <a:rPr lang="en-US" sz="1100" dirty="0">
                              <a:effectLst/>
                              <a:latin typeface="Times New Roman" panose="02020603050405020304" pitchFamily="18" charset="0"/>
                              <a:ea typeface="SimSun" panose="02010600030101010101" pitchFamily="2" charset="-122"/>
                              <a:cs typeface="Arial" panose="020B0604020202020204" pitchFamily="34" charset="0"/>
                            </a:rPr>
                            <a:t>))</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effectLst/>
                              <a:latin typeface="Times New Roman" panose="02020603050405020304" pitchFamily="18" charset="0"/>
                              <a:ea typeface="SimSun" panose="02010600030101010101" pitchFamily="2" charset="-122"/>
                              <a:cs typeface="Arial" panose="020B0604020202020204" pitchFamily="34" charset="0"/>
                            </a:rPr>
                            <a:t>4: </a:t>
                          </a:r>
                          <a:r>
                            <a:rPr lang="en-US" sz="1100" b="1" dirty="0">
                              <a:effectLst/>
                              <a:latin typeface="Times New Roman" panose="02020603050405020304" pitchFamily="18" charset="0"/>
                              <a:ea typeface="SimSun" panose="02010600030101010101" pitchFamily="2" charset="-122"/>
                              <a:cs typeface="Arial" panose="020B0604020202020204" pitchFamily="34" charset="0"/>
                            </a:rPr>
                            <a:t>end for</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effectLst/>
                              <a:latin typeface="Times New Roman" panose="02020603050405020304" pitchFamily="18" charset="0"/>
                              <a:ea typeface="SimSun" panose="02010600030101010101" pitchFamily="2" charset="-122"/>
                              <a:cs typeface="Arial" panose="020B0604020202020204" pitchFamily="34" charset="0"/>
                            </a:rPr>
                            <a:t>5: </a:t>
                          </a:r>
                          <a:r>
                            <a:rPr lang="en-US" sz="1100" b="1" dirty="0">
                              <a:effectLst/>
                              <a:latin typeface="Times New Roman" panose="02020603050405020304" pitchFamily="18" charset="0"/>
                              <a:ea typeface="SimSun" panose="02010600030101010101" pitchFamily="2" charset="-122"/>
                              <a:cs typeface="Arial" panose="020B0604020202020204" pitchFamily="34" charset="0"/>
                            </a:rPr>
                            <a:t>Procedure</a:t>
                          </a:r>
                          <a:r>
                            <a:rPr lang="en-US" sz="1100" dirty="0">
                              <a:effectLst/>
                              <a:latin typeface="Times New Roman" panose="02020603050405020304" pitchFamily="18" charset="0"/>
                              <a:ea typeface="SimSun" panose="02010600030101010101" pitchFamily="2" charset="-122"/>
                              <a:cs typeface="Arial" panose="020B0604020202020204" pitchFamily="34" charset="0"/>
                            </a:rPr>
                            <a:t> Sort (S, Ascending) </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effectLst/>
                              <a:latin typeface="Times New Roman" panose="02020603050405020304" pitchFamily="18" charset="0"/>
                              <a:ea typeface="SimSun" panose="02010600030101010101" pitchFamily="2" charset="-122"/>
                              <a:cs typeface="Arial" panose="020B0604020202020204" pitchFamily="34" charset="0"/>
                            </a:rPr>
                            <a:t>6: </a:t>
                          </a:r>
                          <a:r>
                            <a:rPr lang="en-US" sz="1100" b="1" dirty="0">
                              <a:effectLst/>
                              <a:latin typeface="Times New Roman" panose="02020603050405020304" pitchFamily="18" charset="0"/>
                              <a:ea typeface="SimSun" panose="02010600030101010101" pitchFamily="2" charset="-122"/>
                              <a:cs typeface="Arial" panose="020B0604020202020204" pitchFamily="34" charset="0"/>
                            </a:rPr>
                            <a:t>for</a:t>
                          </a:r>
                          <a:r>
                            <a:rPr lang="en-US" sz="1100" dirty="0">
                              <a:effectLst/>
                              <a:latin typeface="Times New Roman" panose="02020603050405020304" pitchFamily="18" charset="0"/>
                              <a:ea typeface="SimSun" panose="02010600030101010101" pitchFamily="2" charset="-122"/>
                              <a:cs typeface="Arial" panose="020B0604020202020204" pitchFamily="34" charset="0"/>
                            </a:rPr>
                            <a:t> j = 1: step = n: N/n </a:t>
                          </a:r>
                          <a:r>
                            <a:rPr lang="en-US" sz="1100" b="1" dirty="0">
                              <a:effectLst/>
                              <a:latin typeface="Times New Roman" panose="02020603050405020304" pitchFamily="18" charset="0"/>
                              <a:ea typeface="SimSun" panose="02010600030101010101" pitchFamily="2" charset="-122"/>
                              <a:cs typeface="Arial" panose="020B0604020202020204" pitchFamily="34" charset="0"/>
                            </a:rPr>
                            <a:t>do</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effectLst/>
                              <a:latin typeface="Times New Roman" panose="02020603050405020304" pitchFamily="18" charset="0"/>
                              <a:ea typeface="SimSun" panose="02010600030101010101" pitchFamily="2" charset="-122"/>
                              <a:cs typeface="Arial" panose="020B0604020202020204" pitchFamily="34" charset="0"/>
                            </a:rPr>
                            <a:t>7:       </a:t>
                          </a:r>
                          <a:r>
                            <a:rPr lang="en-US" sz="1100" b="1" dirty="0">
                              <a:effectLst/>
                              <a:latin typeface="Times New Roman" panose="02020603050405020304" pitchFamily="18" charset="0"/>
                              <a:ea typeface="SimSun" panose="02010600030101010101" pitchFamily="2" charset="-122"/>
                              <a:cs typeface="Arial" panose="020B0604020202020204" pitchFamily="34" charset="0"/>
                            </a:rPr>
                            <a:t>if</a:t>
                          </a:r>
                          <a:r>
                            <a:rPr lang="en-US" sz="1100" dirty="0">
                              <a:effectLst/>
                              <a:latin typeface="Times New Roman" panose="02020603050405020304" pitchFamily="18" charset="0"/>
                              <a:ea typeface="SimSun" panose="02010600030101010101" pitchFamily="2" charset="-122"/>
                              <a:cs typeface="Arial" panose="020B0604020202020204" pitchFamily="34" charset="0"/>
                            </a:rPr>
                            <a:t>   S( j : n ) </a:t>
                          </a:r>
                          <a14:m>
                            <m:oMath xmlns:m="http://schemas.openxmlformats.org/officeDocument/2006/math">
                              <m:r>
                                <a:rPr lang="en-US" sz="1100" i="1">
                                  <a:effectLst/>
                                  <a:latin typeface="Cambria Math" panose="02040503050406030204" pitchFamily="18" charset="0"/>
                                  <a:ea typeface="SimSun" panose="02010600030101010101" pitchFamily="2" charset="-122"/>
                                  <a:cs typeface="Times New Roman" panose="02020603050405020304" pitchFamily="18" charset="0"/>
                                </a:rPr>
                                <m:t>∉</m:t>
                              </m:r>
                            </m:oMath>
                          </a14:m>
                          <a:r>
                            <a:rPr lang="en-US" sz="1100" dirty="0">
                              <a:effectLst/>
                              <a:latin typeface="Times New Roman" panose="02020603050405020304" pitchFamily="18" charset="0"/>
                              <a:ea typeface="SimSun" panose="02010600030101010101" pitchFamily="2" charset="-122"/>
                              <a:cs typeface="Arial" panose="020B0604020202020204" pitchFamily="34" charset="0"/>
                            </a:rPr>
                            <a:t> Output </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effectLst/>
                              <a:latin typeface="Times New Roman" panose="02020603050405020304" pitchFamily="18" charset="0"/>
                              <a:ea typeface="SimSun" panose="02010600030101010101" pitchFamily="2" charset="-122"/>
                              <a:cs typeface="Arial" panose="020B0604020202020204" pitchFamily="34" charset="0"/>
                            </a:rPr>
                            <a:t>8:             Output ← S( j : n )</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effectLst/>
                              <a:latin typeface="Times New Roman" panose="02020603050405020304" pitchFamily="18" charset="0"/>
                              <a:ea typeface="SimSun" panose="02010600030101010101" pitchFamily="2" charset="-122"/>
                              <a:cs typeface="Arial" panose="020B0604020202020204" pitchFamily="34" charset="0"/>
                            </a:rPr>
                            <a:t>9:             </a:t>
                          </a:r>
                          <a:r>
                            <a:rPr lang="en-US" sz="1100" b="1" dirty="0">
                              <a:effectLst/>
                              <a:latin typeface="Times New Roman" panose="02020603050405020304" pitchFamily="18" charset="0"/>
                              <a:ea typeface="SimSun" panose="02010600030101010101" pitchFamily="2" charset="-122"/>
                              <a:cs typeface="Arial" panose="020B0604020202020204" pitchFamily="34" charset="0"/>
                            </a:rPr>
                            <a:t>Procedure </a:t>
                          </a:r>
                          <a:r>
                            <a:rPr lang="en-US" sz="1100" dirty="0">
                              <a:effectLst/>
                              <a:latin typeface="Times New Roman" panose="02020603050405020304" pitchFamily="18" charset="0"/>
                              <a:ea typeface="SimSun" panose="02010600030101010101" pitchFamily="2" charset="-122"/>
                              <a:cs typeface="Arial" panose="020B0604020202020204" pitchFamily="34" charset="0"/>
                            </a:rPr>
                            <a:t>re-map features to location indices S( j : n ) → L( 1 : n )</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effectLst/>
                              <a:latin typeface="Times New Roman" panose="02020603050405020304" pitchFamily="18" charset="0"/>
                              <a:ea typeface="SimSun" panose="02010600030101010101" pitchFamily="2" charset="-122"/>
                              <a:cs typeface="Arial" panose="020B0604020202020204" pitchFamily="34" charset="0"/>
                            </a:rPr>
                            <a:t>10:           new individuals = L( 1 : n )</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effectLst/>
                              <a:latin typeface="Times New Roman" panose="02020603050405020304" pitchFamily="18" charset="0"/>
                              <a:ea typeface="SimSun" panose="02010600030101010101" pitchFamily="2" charset="-122"/>
                              <a:cs typeface="Arial" panose="020B0604020202020204" pitchFamily="34" charset="0"/>
                            </a:rPr>
                            <a:t>11:           </a:t>
                          </a:r>
                          <a:r>
                            <a:rPr lang="en-US" sz="1100" b="1" dirty="0">
                              <a:effectLst/>
                              <a:latin typeface="Times New Roman" panose="02020603050405020304" pitchFamily="18" charset="0"/>
                              <a:ea typeface="SimSun" panose="02010600030101010101" pitchFamily="2" charset="-122"/>
                              <a:cs typeface="Arial" panose="020B0604020202020204" pitchFamily="34" charset="0"/>
                            </a:rPr>
                            <a:t>BREAK</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effectLst/>
                              <a:latin typeface="Times New Roman" panose="02020603050405020304" pitchFamily="18" charset="0"/>
                              <a:ea typeface="SimSun" panose="02010600030101010101" pitchFamily="2" charset="-122"/>
                              <a:cs typeface="Arial" panose="020B0604020202020204" pitchFamily="34" charset="0"/>
                            </a:rPr>
                            <a:t>12:     </a:t>
                          </a:r>
                          <a:r>
                            <a:rPr lang="en-US" sz="1100" b="1" dirty="0">
                              <a:effectLst/>
                              <a:latin typeface="Times New Roman" panose="02020603050405020304" pitchFamily="18" charset="0"/>
                              <a:ea typeface="SimSun" panose="02010600030101010101" pitchFamily="2" charset="-122"/>
                              <a:cs typeface="Arial" panose="020B0604020202020204" pitchFamily="34" charset="0"/>
                            </a:rPr>
                            <a:t>end if</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effectLst/>
                              <a:latin typeface="Times New Roman" panose="02020603050405020304" pitchFamily="18" charset="0"/>
                              <a:ea typeface="SimSun" panose="02010600030101010101" pitchFamily="2" charset="-122"/>
                              <a:cs typeface="Arial" panose="020B0604020202020204" pitchFamily="34" charset="0"/>
                            </a:rPr>
                            <a:t>13: </a:t>
                          </a:r>
                          <a:r>
                            <a:rPr lang="en-US" sz="1100" b="1" dirty="0">
                              <a:effectLst/>
                              <a:latin typeface="Times New Roman" panose="02020603050405020304" pitchFamily="18" charset="0"/>
                              <a:ea typeface="SimSun" panose="02010600030101010101" pitchFamily="2" charset="-122"/>
                              <a:cs typeface="Arial" panose="020B0604020202020204" pitchFamily="34" charset="0"/>
                            </a:rPr>
                            <a:t>end for</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effectLst/>
                              <a:latin typeface="Times New Roman" panose="02020603050405020304" pitchFamily="18" charset="0"/>
                              <a:ea typeface="SimSun" panose="02010600030101010101" pitchFamily="2" charset="-122"/>
                              <a:cs typeface="Arial" panose="020B0604020202020204" pitchFamily="34" charset="0"/>
                            </a:rPr>
                            <a:t>14:</a:t>
                          </a:r>
                          <a:r>
                            <a:rPr lang="en-US" sz="1100" b="1" dirty="0">
                              <a:effectLst/>
                              <a:latin typeface="Times New Roman" panose="02020603050405020304" pitchFamily="18" charset="0"/>
                              <a:ea typeface="SimSun" panose="02010600030101010101" pitchFamily="2" charset="-122"/>
                              <a:cs typeface="Arial" panose="020B0604020202020204" pitchFamily="34" charset="0"/>
                            </a:rPr>
                            <a:t> END</a:t>
                          </a:r>
                          <a:endParaRPr lang="en-US" sz="1050" dirty="0">
                            <a:effectLst/>
                            <a:latin typeface="Calibri" panose="020F0502020204030204" pitchFamily="34" charset="0"/>
                            <a:ea typeface="Calibri" panose="020F0502020204030204" pitchFamily="34" charset="0"/>
                            <a:cs typeface="Arial" panose="020B0604020202020204" pitchFamily="34" charset="0"/>
                          </a:endParaRPr>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7805841"/>
                      </a:ext>
                    </a:extLst>
                  </a:tr>
                </a:tbl>
              </a:graphicData>
            </a:graphic>
          </p:graphicFrame>
        </mc:Choice>
        <mc:Fallback xmlns="">
          <p:graphicFrame>
            <p:nvGraphicFramePr>
              <p:cNvPr id="21" name="Table 20"/>
              <p:cNvGraphicFramePr>
                <a:graphicFrameLocks noGrp="1"/>
              </p:cNvGraphicFramePr>
              <p:nvPr>
                <p:extLst>
                  <p:ext uri="{D42A27DB-BD31-4B8C-83A1-F6EECF244321}">
                    <p14:modId xmlns:p14="http://schemas.microsoft.com/office/powerpoint/2010/main" val="110785245"/>
                  </p:ext>
                </p:extLst>
              </p:nvPr>
            </p:nvGraphicFramePr>
            <p:xfrm>
              <a:off x="4421188" y="1801486"/>
              <a:ext cx="4570412" cy="3503295"/>
            </p:xfrm>
            <a:graphic>
              <a:graphicData uri="http://schemas.openxmlformats.org/drawingml/2006/table">
                <a:tbl>
                  <a:tblPr firstRow="1" firstCol="1" bandRow="1"/>
                  <a:tblGrid>
                    <a:gridCol w="4570412">
                      <a:extLst>
                        <a:ext uri="{9D8B030D-6E8A-4147-A177-3AD203B41FA5}">
                          <a16:colId xmlns:a16="http://schemas.microsoft.com/office/drawing/2014/main" val="4137575438"/>
                        </a:ext>
                      </a:extLst>
                    </a:gridCol>
                  </a:tblGrid>
                  <a:tr h="274320">
                    <a:tc>
                      <a:txBody>
                        <a:bodyPr/>
                        <a:lstStyle/>
                        <a:p>
                          <a:pPr marL="0" marR="0">
                            <a:lnSpc>
                              <a:spcPct val="107000"/>
                            </a:lnSpc>
                            <a:spcBef>
                              <a:spcPts val="0"/>
                            </a:spcBef>
                            <a:spcAft>
                              <a:spcPts val="0"/>
                            </a:spcAft>
                          </a:pPr>
                          <a:r>
                            <a:rPr lang="en-US" sz="1200" b="1" i="0" dirty="0">
                              <a:effectLst/>
                              <a:latin typeface="Times New Roman" panose="02020603050405020304" pitchFamily="18" charset="0"/>
                              <a:ea typeface="SimSun" panose="02010600030101010101" pitchFamily="2" charset="-122"/>
                              <a:cs typeface="Arial" panose="020B0604020202020204" pitchFamily="34" charset="0"/>
                            </a:rPr>
                            <a:t>Similarity Operator</a:t>
                          </a:r>
                          <a:endParaRPr lang="en-US" sz="1100" b="1" i="0" dirty="0">
                            <a:effectLst/>
                            <a:latin typeface="Calibri" panose="020F0502020204030204" pitchFamily="34" charset="0"/>
                            <a:ea typeface="Calibri" panose="020F0502020204030204" pitchFamily="34" charset="0"/>
                            <a:cs typeface="Arial" panose="020B0604020202020204" pitchFamily="34" charset="0"/>
                          </a:endParaRPr>
                        </a:p>
                      </a:txBody>
                      <a:tcPr marL="73025" marR="7302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0363651"/>
                      </a:ext>
                    </a:extLst>
                  </a:tr>
                  <a:tr h="3228975">
                    <a:tc>
                      <a:txBody>
                        <a:bodyPr/>
                        <a:lstStyle/>
                        <a:p>
                          <a:endParaRPr lang="en-US"/>
                        </a:p>
                      </a:txBody>
                      <a:tcPr marL="7302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133" t="-8663" r="-400" b="-2260"/>
                          </a:stretch>
                        </a:blipFill>
                      </a:tcPr>
                    </a:tc>
                    <a:extLst>
                      <a:ext uri="{0D108BD9-81ED-4DB2-BD59-A6C34878D82A}">
                        <a16:rowId xmlns:a16="http://schemas.microsoft.com/office/drawing/2014/main" val="3707805841"/>
                      </a:ext>
                    </a:extLst>
                  </a:tr>
                </a:tbl>
              </a:graphicData>
            </a:graphic>
          </p:graphicFrame>
        </mc:Fallback>
      </mc:AlternateContent>
      <p:sp>
        <p:nvSpPr>
          <p:cNvPr id="22" name="Rectangle 21"/>
          <p:cNvSpPr/>
          <p:nvPr/>
        </p:nvSpPr>
        <p:spPr>
          <a:xfrm>
            <a:off x="585788" y="4835203"/>
            <a:ext cx="852487" cy="357188"/>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6418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cstate="print">
            <a:extLst>
              <a:ext uri="{28A0092B-C50C-407E-A947-70E740481C1C}">
                <a14:useLocalDpi xmlns:a14="http://schemas.microsoft.com/office/drawing/2010/main" val="0"/>
              </a:ext>
            </a:extLst>
          </a:blip>
          <a:srcRect l="1797" t="5021" r="1596" b="4988"/>
          <a:stretch/>
        </p:blipFill>
        <p:spPr bwMode="auto">
          <a:xfrm>
            <a:off x="585786" y="1918851"/>
            <a:ext cx="3604895" cy="1735467"/>
          </a:xfrm>
          <a:prstGeom prst="rect">
            <a:avLst/>
          </a:prstGeom>
          <a:ln>
            <a:noFill/>
          </a:ln>
          <a:extLst>
            <a:ext uri="{53640926-AAD7-44D8-BBD7-CCE9431645EC}">
              <a14:shadowObscured xmlns:a14="http://schemas.microsoft.com/office/drawing/2010/main"/>
            </a:ext>
          </a:extLst>
        </p:spPr>
      </p:pic>
      <p:pic>
        <p:nvPicPr>
          <p:cNvPr id="3" name="Picture 2"/>
          <p:cNvPicPr/>
          <p:nvPr/>
        </p:nvPicPr>
        <p:blipFill rotWithShape="1">
          <a:blip r:embed="rId3" cstate="print">
            <a:extLst>
              <a:ext uri="{28A0092B-C50C-407E-A947-70E740481C1C}">
                <a14:useLocalDpi xmlns:a14="http://schemas.microsoft.com/office/drawing/2010/main" val="0"/>
              </a:ext>
            </a:extLst>
          </a:blip>
          <a:srcRect l="2282" t="3213" r="1207" b="4819"/>
          <a:stretch/>
        </p:blipFill>
        <p:spPr bwMode="auto">
          <a:xfrm>
            <a:off x="585787" y="3746285"/>
            <a:ext cx="3604895" cy="1955253"/>
          </a:xfrm>
          <a:prstGeom prst="rect">
            <a:avLst/>
          </a:prstGeom>
          <a:ln>
            <a:noFill/>
          </a:ln>
          <a:extLst>
            <a:ext uri="{53640926-AAD7-44D8-BBD7-CCE9431645EC}">
              <a14:shadowObscured xmlns:a14="http://schemas.microsoft.com/office/drawing/2010/main"/>
            </a:ext>
          </a:extLst>
        </p:spPr>
      </p:pic>
      <p:pic>
        <p:nvPicPr>
          <p:cNvPr id="4" name="Picture 3"/>
          <p:cNvPicPr/>
          <p:nvPr/>
        </p:nvPicPr>
        <p:blipFill rotWithShape="1">
          <a:blip r:embed="rId4">
            <a:extLst>
              <a:ext uri="{28A0092B-C50C-407E-A947-70E740481C1C}">
                <a14:useLocalDpi xmlns:a14="http://schemas.microsoft.com/office/drawing/2010/main" val="0"/>
              </a:ext>
            </a:extLst>
          </a:blip>
          <a:srcRect l="15992" t="4536" r="16599"/>
          <a:stretch/>
        </p:blipFill>
        <p:spPr bwMode="auto">
          <a:xfrm>
            <a:off x="4261766" y="1918850"/>
            <a:ext cx="4603238" cy="3782688"/>
          </a:xfrm>
          <a:prstGeom prst="rect">
            <a:avLst/>
          </a:prstGeom>
          <a:ln>
            <a:noFill/>
          </a:ln>
          <a:extLst>
            <a:ext uri="{53640926-AAD7-44D8-BBD7-CCE9431645EC}">
              <a14:shadowObscured xmlns:a14="http://schemas.microsoft.com/office/drawing/2010/main"/>
            </a:ext>
          </a:extLst>
        </p:spPr>
      </p:pic>
      <p:grpSp>
        <p:nvGrpSpPr>
          <p:cNvPr id="5" name="Group 4"/>
          <p:cNvGrpSpPr>
            <a:grpSpLocks/>
          </p:cNvGrpSpPr>
          <p:nvPr/>
        </p:nvGrpSpPr>
        <p:grpSpPr bwMode="auto">
          <a:xfrm>
            <a:off x="-38100" y="800100"/>
            <a:ext cx="9182100" cy="541338"/>
            <a:chOff x="-37509" y="800100"/>
            <a:chExt cx="9181509" cy="541138"/>
          </a:xfrm>
        </p:grpSpPr>
        <p:sp>
          <p:nvSpPr>
            <p:cNvPr id="6" name="Rectangle 5"/>
            <p:cNvSpPr/>
            <p:nvPr/>
          </p:nvSpPr>
          <p:spPr>
            <a:xfrm>
              <a:off x="589" y="822317"/>
              <a:ext cx="9143411" cy="51892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 name="Flowchart: Data 6"/>
            <p:cNvSpPr/>
            <p:nvPr/>
          </p:nvSpPr>
          <p:spPr>
            <a:xfrm>
              <a:off x="-13699" y="808035"/>
              <a:ext cx="871482" cy="53320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274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3 w 3726"/>
                <a:gd name="connsiteY0" fmla="*/ 10593 h 10593"/>
                <a:gd name="connsiteX1" fmla="*/ 0 w 3726"/>
                <a:gd name="connsiteY1" fmla="*/ 148 h 10593"/>
                <a:gd name="connsiteX2" fmla="*/ 3726 w 3726"/>
                <a:gd name="connsiteY2" fmla="*/ 0 h 10593"/>
                <a:gd name="connsiteX3" fmla="*/ 1726 w 3726"/>
                <a:gd name="connsiteY3" fmla="*/ 10000 h 10593"/>
                <a:gd name="connsiteX4" fmla="*/ 3 w 3726"/>
                <a:gd name="connsiteY4" fmla="*/ 10593 h 10593"/>
                <a:gd name="connsiteX0" fmla="*/ 0 w 10171"/>
                <a:gd name="connsiteY0" fmla="*/ 9720 h 9720"/>
                <a:gd name="connsiteX1" fmla="*/ 171 w 10171"/>
                <a:gd name="connsiteY1" fmla="*/ 140 h 9720"/>
                <a:gd name="connsiteX2" fmla="*/ 10171 w 10171"/>
                <a:gd name="connsiteY2" fmla="*/ 0 h 9720"/>
                <a:gd name="connsiteX3" fmla="*/ 4803 w 10171"/>
                <a:gd name="connsiteY3" fmla="*/ 9440 h 9720"/>
                <a:gd name="connsiteX4" fmla="*/ 0 w 10171"/>
                <a:gd name="connsiteY4" fmla="*/ 9720 h 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9720">
                  <a:moveTo>
                    <a:pt x="0" y="9720"/>
                  </a:moveTo>
                  <a:cubicBezTo>
                    <a:pt x="-3" y="6433"/>
                    <a:pt x="174" y="3427"/>
                    <a:pt x="171" y="140"/>
                  </a:cubicBezTo>
                  <a:lnTo>
                    <a:pt x="10171" y="0"/>
                  </a:lnTo>
                  <a:lnTo>
                    <a:pt x="4803" y="9440"/>
                  </a:lnTo>
                  <a:lnTo>
                    <a:pt x="0" y="9720"/>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Flowchart: Data 9"/>
            <p:cNvSpPr/>
            <p:nvPr/>
          </p:nvSpPr>
          <p:spPr>
            <a:xfrm>
              <a:off x="-37509" y="800100"/>
              <a:ext cx="623848" cy="5189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545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0 w 2475"/>
                <a:gd name="connsiteY0" fmla="*/ 10000 h 10000"/>
                <a:gd name="connsiteX1" fmla="*/ 20 w 2475"/>
                <a:gd name="connsiteY1" fmla="*/ 148 h 10000"/>
                <a:gd name="connsiteX2" fmla="*/ 2475 w 2475"/>
                <a:gd name="connsiteY2" fmla="*/ 0 h 10000"/>
                <a:gd name="connsiteX3" fmla="*/ 475 w 2475"/>
                <a:gd name="connsiteY3" fmla="*/ 10000 h 10000"/>
                <a:gd name="connsiteX4" fmla="*/ 0 w 24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 h="10000">
                  <a:moveTo>
                    <a:pt x="0" y="10000"/>
                  </a:moveTo>
                  <a:cubicBezTo>
                    <a:pt x="7" y="6716"/>
                    <a:pt x="13" y="3432"/>
                    <a:pt x="20" y="148"/>
                  </a:cubicBezTo>
                  <a:lnTo>
                    <a:pt x="2475" y="0"/>
                  </a:lnTo>
                  <a:lnTo>
                    <a:pt x="475" y="10000"/>
                  </a:lnTo>
                  <a:lnTo>
                    <a:pt x="0" y="10000"/>
                  </a:lnTo>
                  <a:close/>
                </a:path>
              </a:pathLst>
            </a:custGeom>
            <a:solidFill>
              <a:srgbClr val="00805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Flowchart: Data 13"/>
            <p:cNvSpPr/>
            <p:nvPr/>
          </p:nvSpPr>
          <p:spPr>
            <a:xfrm>
              <a:off x="6516857"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Flowchart: Data 13"/>
            <p:cNvSpPr/>
            <p:nvPr/>
          </p:nvSpPr>
          <p:spPr>
            <a:xfrm>
              <a:off x="6794651"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Flowchart: Data 13"/>
            <p:cNvSpPr/>
            <p:nvPr/>
          </p:nvSpPr>
          <p:spPr>
            <a:xfrm>
              <a:off x="7086732"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Flowchart: Data 13"/>
            <p:cNvSpPr/>
            <p:nvPr/>
          </p:nvSpPr>
          <p:spPr>
            <a:xfrm>
              <a:off x="7385163" y="815969"/>
              <a:ext cx="557177"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3" name="TextBox 12"/>
          <p:cNvSpPr txBox="1">
            <a:spLocks noChangeArrowheads="1"/>
          </p:cNvSpPr>
          <p:nvPr/>
        </p:nvSpPr>
        <p:spPr bwMode="auto">
          <a:xfrm>
            <a:off x="857250" y="839788"/>
            <a:ext cx="1882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r>
              <a:rPr lang="en-US" altLang="en-US" sz="2400" dirty="0">
                <a:latin typeface="Franklin Gothic Medium" panose="020B0603020102020204" pitchFamily="34" charset="0"/>
                <a:cs typeface="Aharoni" panose="02010803020104030203" pitchFamily="2" charset="-79"/>
              </a:rPr>
              <a:t>Methodology</a:t>
            </a:r>
            <a:endParaRPr lang="en-US" altLang="en-US" dirty="0">
              <a:latin typeface="Franklin Gothic Medium" panose="020B0603020102020204" pitchFamily="34" charset="0"/>
              <a:cs typeface="Aharoni" panose="02010803020104030203" pitchFamily="2" charset="-79"/>
            </a:endParaRPr>
          </a:p>
        </p:txBody>
      </p:sp>
      <p:sp>
        <p:nvSpPr>
          <p:cNvPr id="14" name="Flowchart: Data 13"/>
          <p:cNvSpPr/>
          <p:nvPr/>
        </p:nvSpPr>
        <p:spPr>
          <a:xfrm>
            <a:off x="7107130" y="808038"/>
            <a:ext cx="557212" cy="5254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Flowchart: Data 13"/>
          <p:cNvSpPr/>
          <p:nvPr/>
        </p:nvSpPr>
        <p:spPr>
          <a:xfrm>
            <a:off x="6230938" y="815975"/>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5778615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38100" y="800100"/>
            <a:ext cx="9182100" cy="541338"/>
            <a:chOff x="-37509" y="800100"/>
            <a:chExt cx="9181509" cy="541138"/>
          </a:xfrm>
        </p:grpSpPr>
        <p:sp>
          <p:nvSpPr>
            <p:cNvPr id="3" name="Rectangle 2"/>
            <p:cNvSpPr/>
            <p:nvPr/>
          </p:nvSpPr>
          <p:spPr>
            <a:xfrm>
              <a:off x="589" y="822317"/>
              <a:ext cx="9143411" cy="51892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 name="Flowchart: Data 6"/>
            <p:cNvSpPr/>
            <p:nvPr/>
          </p:nvSpPr>
          <p:spPr>
            <a:xfrm>
              <a:off x="-13699" y="808035"/>
              <a:ext cx="871482" cy="53320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274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3 w 3726"/>
                <a:gd name="connsiteY0" fmla="*/ 10593 h 10593"/>
                <a:gd name="connsiteX1" fmla="*/ 0 w 3726"/>
                <a:gd name="connsiteY1" fmla="*/ 148 h 10593"/>
                <a:gd name="connsiteX2" fmla="*/ 3726 w 3726"/>
                <a:gd name="connsiteY2" fmla="*/ 0 h 10593"/>
                <a:gd name="connsiteX3" fmla="*/ 1726 w 3726"/>
                <a:gd name="connsiteY3" fmla="*/ 10000 h 10593"/>
                <a:gd name="connsiteX4" fmla="*/ 3 w 3726"/>
                <a:gd name="connsiteY4" fmla="*/ 10593 h 10593"/>
                <a:gd name="connsiteX0" fmla="*/ 0 w 10171"/>
                <a:gd name="connsiteY0" fmla="*/ 9720 h 9720"/>
                <a:gd name="connsiteX1" fmla="*/ 171 w 10171"/>
                <a:gd name="connsiteY1" fmla="*/ 140 h 9720"/>
                <a:gd name="connsiteX2" fmla="*/ 10171 w 10171"/>
                <a:gd name="connsiteY2" fmla="*/ 0 h 9720"/>
                <a:gd name="connsiteX3" fmla="*/ 4803 w 10171"/>
                <a:gd name="connsiteY3" fmla="*/ 9440 h 9720"/>
                <a:gd name="connsiteX4" fmla="*/ 0 w 10171"/>
                <a:gd name="connsiteY4" fmla="*/ 9720 h 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9720">
                  <a:moveTo>
                    <a:pt x="0" y="9720"/>
                  </a:moveTo>
                  <a:cubicBezTo>
                    <a:pt x="-3" y="6433"/>
                    <a:pt x="174" y="3427"/>
                    <a:pt x="171" y="140"/>
                  </a:cubicBezTo>
                  <a:lnTo>
                    <a:pt x="10171" y="0"/>
                  </a:lnTo>
                  <a:lnTo>
                    <a:pt x="4803" y="9440"/>
                  </a:lnTo>
                  <a:lnTo>
                    <a:pt x="0" y="9720"/>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Flowchart: Data 9"/>
            <p:cNvSpPr/>
            <p:nvPr/>
          </p:nvSpPr>
          <p:spPr>
            <a:xfrm>
              <a:off x="-37509" y="800100"/>
              <a:ext cx="623848" cy="5189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545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0 w 2475"/>
                <a:gd name="connsiteY0" fmla="*/ 10000 h 10000"/>
                <a:gd name="connsiteX1" fmla="*/ 20 w 2475"/>
                <a:gd name="connsiteY1" fmla="*/ 148 h 10000"/>
                <a:gd name="connsiteX2" fmla="*/ 2475 w 2475"/>
                <a:gd name="connsiteY2" fmla="*/ 0 h 10000"/>
                <a:gd name="connsiteX3" fmla="*/ 475 w 2475"/>
                <a:gd name="connsiteY3" fmla="*/ 10000 h 10000"/>
                <a:gd name="connsiteX4" fmla="*/ 0 w 24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 h="10000">
                  <a:moveTo>
                    <a:pt x="0" y="10000"/>
                  </a:moveTo>
                  <a:cubicBezTo>
                    <a:pt x="7" y="6716"/>
                    <a:pt x="13" y="3432"/>
                    <a:pt x="20" y="148"/>
                  </a:cubicBezTo>
                  <a:lnTo>
                    <a:pt x="2475" y="0"/>
                  </a:lnTo>
                  <a:lnTo>
                    <a:pt x="475" y="10000"/>
                  </a:lnTo>
                  <a:lnTo>
                    <a:pt x="0" y="10000"/>
                  </a:lnTo>
                  <a:close/>
                </a:path>
              </a:pathLst>
            </a:custGeom>
            <a:solidFill>
              <a:srgbClr val="00805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Flowchart: Data 13"/>
            <p:cNvSpPr/>
            <p:nvPr/>
          </p:nvSpPr>
          <p:spPr>
            <a:xfrm>
              <a:off x="6516857"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Flowchart: Data 13"/>
            <p:cNvSpPr/>
            <p:nvPr/>
          </p:nvSpPr>
          <p:spPr>
            <a:xfrm>
              <a:off x="6794651"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Flowchart: Data 13"/>
            <p:cNvSpPr/>
            <p:nvPr/>
          </p:nvSpPr>
          <p:spPr>
            <a:xfrm>
              <a:off x="7086732"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Flowchart: Data 13"/>
            <p:cNvSpPr/>
            <p:nvPr/>
          </p:nvSpPr>
          <p:spPr>
            <a:xfrm>
              <a:off x="7385163" y="815969"/>
              <a:ext cx="557177"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0" name="TextBox 9"/>
          <p:cNvSpPr txBox="1">
            <a:spLocks noChangeArrowheads="1"/>
          </p:cNvSpPr>
          <p:nvPr/>
        </p:nvSpPr>
        <p:spPr bwMode="auto">
          <a:xfrm>
            <a:off x="857250" y="839788"/>
            <a:ext cx="24546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r>
              <a:rPr lang="en-US" altLang="en-US" sz="2400" dirty="0">
                <a:latin typeface="Franklin Gothic Medium" panose="020B0603020102020204" pitchFamily="34" charset="0"/>
                <a:cs typeface="Aharoni" panose="02010803020104030203" pitchFamily="2" charset="-79"/>
              </a:rPr>
              <a:t>Reservoir Models</a:t>
            </a:r>
            <a:endParaRPr lang="en-US" altLang="en-US" dirty="0">
              <a:latin typeface="Franklin Gothic Medium" panose="020B0603020102020204" pitchFamily="34" charset="0"/>
              <a:cs typeface="Aharoni" panose="02010803020104030203" pitchFamily="2" charset="-79"/>
            </a:endParaRPr>
          </a:p>
        </p:txBody>
      </p:sp>
      <p:sp>
        <p:nvSpPr>
          <p:cNvPr id="11" name="Flowchart: Data 13"/>
          <p:cNvSpPr/>
          <p:nvPr/>
        </p:nvSpPr>
        <p:spPr>
          <a:xfrm>
            <a:off x="7377906" y="815976"/>
            <a:ext cx="557212" cy="5254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Flowchart: Data 13"/>
          <p:cNvSpPr/>
          <p:nvPr/>
        </p:nvSpPr>
        <p:spPr>
          <a:xfrm>
            <a:off x="6230938" y="815975"/>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4" name="Picture 13"/>
          <p:cNvPicPr/>
          <p:nvPr/>
        </p:nvPicPr>
        <p:blipFill rotWithShape="1">
          <a:blip r:embed="rId2">
            <a:extLst>
              <a:ext uri="{28A0092B-C50C-407E-A947-70E740481C1C}">
                <a14:useLocalDpi xmlns:a14="http://schemas.microsoft.com/office/drawing/2010/main" val="0"/>
              </a:ext>
            </a:extLst>
          </a:blip>
          <a:srcRect r="14613"/>
          <a:stretch/>
        </p:blipFill>
        <p:spPr bwMode="auto">
          <a:xfrm>
            <a:off x="723900" y="2149476"/>
            <a:ext cx="2058802" cy="2755365"/>
          </a:xfrm>
          <a:prstGeom prst="rect">
            <a:avLst/>
          </a:prstGeom>
          <a:noFill/>
          <a:ln>
            <a:noFill/>
          </a:ln>
        </p:spPr>
      </p:pic>
      <p:sp>
        <p:nvSpPr>
          <p:cNvPr id="13" name="TextBox 12"/>
          <p:cNvSpPr txBox="1"/>
          <p:nvPr/>
        </p:nvSpPr>
        <p:spPr>
          <a:xfrm>
            <a:off x="857250" y="4860648"/>
            <a:ext cx="1431802" cy="230832"/>
          </a:xfrm>
          <a:prstGeom prst="rect">
            <a:avLst/>
          </a:prstGeom>
          <a:noFill/>
        </p:spPr>
        <p:txBody>
          <a:bodyPr wrap="none" rtlCol="0">
            <a:spAutoFit/>
          </a:bodyPr>
          <a:lstStyle/>
          <a:p>
            <a:r>
              <a:rPr lang="en-US" sz="900" i="1" dirty="0">
                <a:latin typeface="Times New Roman" panose="02020603050405020304" pitchFamily="18" charset="0"/>
                <a:cs typeface="Times New Roman" panose="02020603050405020304" pitchFamily="18" charset="0"/>
              </a:rPr>
              <a:t>PUNQ-S3 Oil Field Model</a:t>
            </a:r>
          </a:p>
        </p:txBody>
      </p:sp>
      <p:sp>
        <p:nvSpPr>
          <p:cNvPr id="17" name="TextBox 16"/>
          <p:cNvSpPr txBox="1"/>
          <p:nvPr/>
        </p:nvSpPr>
        <p:spPr>
          <a:xfrm>
            <a:off x="3130324" y="1731509"/>
            <a:ext cx="5681662" cy="1754326"/>
          </a:xfrm>
          <a:prstGeom prst="rect">
            <a:avLst/>
          </a:prstGeom>
          <a:noFill/>
        </p:spPr>
        <p:txBody>
          <a:bodyPr wrap="square">
            <a:spAutoFit/>
          </a:bodyPr>
          <a:lstStyle/>
          <a:p>
            <a:pPr marL="285750" indent="-285750">
              <a:buFont typeface="Wingdings" panose="05000000000000000000" pitchFamily="2" charset="2"/>
              <a:buChar char="q"/>
              <a:defRPr/>
            </a:pPr>
            <a:r>
              <a:rPr lang="en-US" dirty="0"/>
              <a:t>PUNQ-S3:</a:t>
            </a:r>
          </a:p>
          <a:p>
            <a:pPr marL="285750" indent="-285750">
              <a:buFont typeface="Wingdings" panose="05000000000000000000" pitchFamily="2" charset="2"/>
              <a:buChar char="q"/>
              <a:defRPr/>
            </a:pPr>
            <a:endParaRPr lang="en-US" dirty="0"/>
          </a:p>
          <a:p>
            <a:pPr marL="742950" lvl="1" indent="-285750">
              <a:buFont typeface="Wingdings" panose="05000000000000000000" pitchFamily="2" charset="2"/>
              <a:buChar char="§"/>
              <a:defRPr/>
            </a:pPr>
            <a:r>
              <a:rPr lang="en-US" dirty="0"/>
              <a:t>The model size is 19x28x5 (1761 active cells)</a:t>
            </a:r>
          </a:p>
          <a:p>
            <a:pPr marL="742950" lvl="1" indent="-285750">
              <a:buFont typeface="Wingdings" panose="05000000000000000000" pitchFamily="2" charset="2"/>
              <a:buChar char="§"/>
              <a:defRPr/>
            </a:pPr>
            <a:r>
              <a:rPr lang="en-US" dirty="0"/>
              <a:t>Oil, Gas, and Water </a:t>
            </a:r>
          </a:p>
          <a:p>
            <a:pPr marL="742950" lvl="1" indent="-285750">
              <a:buFont typeface="Wingdings" panose="05000000000000000000" pitchFamily="2" charset="2"/>
              <a:buChar char="§"/>
              <a:defRPr/>
            </a:pPr>
            <a:r>
              <a:rPr lang="en-US" dirty="0"/>
              <a:t>6 Initial Production Wells</a:t>
            </a:r>
          </a:p>
          <a:p>
            <a:pPr marL="742950" lvl="1" indent="-285750">
              <a:buFont typeface="Wingdings" panose="05000000000000000000" pitchFamily="2" charset="2"/>
              <a:buChar char="§"/>
              <a:defRPr/>
            </a:pPr>
            <a:endParaRPr lang="en-US" dirty="0"/>
          </a:p>
        </p:txBody>
      </p:sp>
      <p:sp>
        <p:nvSpPr>
          <p:cNvPr id="16" name="Flowchart: Data 13"/>
          <p:cNvSpPr/>
          <p:nvPr/>
        </p:nvSpPr>
        <p:spPr bwMode="auto">
          <a:xfrm>
            <a:off x="7678738" y="807888"/>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4997730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38100" y="800100"/>
            <a:ext cx="9182100" cy="541338"/>
            <a:chOff x="-37509" y="800100"/>
            <a:chExt cx="9181509" cy="541138"/>
          </a:xfrm>
        </p:grpSpPr>
        <p:sp>
          <p:nvSpPr>
            <p:cNvPr id="3" name="Rectangle 2"/>
            <p:cNvSpPr/>
            <p:nvPr/>
          </p:nvSpPr>
          <p:spPr>
            <a:xfrm>
              <a:off x="589" y="822317"/>
              <a:ext cx="9143411" cy="51892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 name="Flowchart: Data 6"/>
            <p:cNvSpPr/>
            <p:nvPr/>
          </p:nvSpPr>
          <p:spPr>
            <a:xfrm>
              <a:off x="-13699" y="808035"/>
              <a:ext cx="871482" cy="53320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274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3 w 3726"/>
                <a:gd name="connsiteY0" fmla="*/ 10593 h 10593"/>
                <a:gd name="connsiteX1" fmla="*/ 0 w 3726"/>
                <a:gd name="connsiteY1" fmla="*/ 148 h 10593"/>
                <a:gd name="connsiteX2" fmla="*/ 3726 w 3726"/>
                <a:gd name="connsiteY2" fmla="*/ 0 h 10593"/>
                <a:gd name="connsiteX3" fmla="*/ 1726 w 3726"/>
                <a:gd name="connsiteY3" fmla="*/ 10000 h 10593"/>
                <a:gd name="connsiteX4" fmla="*/ 3 w 3726"/>
                <a:gd name="connsiteY4" fmla="*/ 10593 h 10593"/>
                <a:gd name="connsiteX0" fmla="*/ 0 w 10171"/>
                <a:gd name="connsiteY0" fmla="*/ 9720 h 9720"/>
                <a:gd name="connsiteX1" fmla="*/ 171 w 10171"/>
                <a:gd name="connsiteY1" fmla="*/ 140 h 9720"/>
                <a:gd name="connsiteX2" fmla="*/ 10171 w 10171"/>
                <a:gd name="connsiteY2" fmla="*/ 0 h 9720"/>
                <a:gd name="connsiteX3" fmla="*/ 4803 w 10171"/>
                <a:gd name="connsiteY3" fmla="*/ 9440 h 9720"/>
                <a:gd name="connsiteX4" fmla="*/ 0 w 10171"/>
                <a:gd name="connsiteY4" fmla="*/ 9720 h 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9720">
                  <a:moveTo>
                    <a:pt x="0" y="9720"/>
                  </a:moveTo>
                  <a:cubicBezTo>
                    <a:pt x="-3" y="6433"/>
                    <a:pt x="174" y="3427"/>
                    <a:pt x="171" y="140"/>
                  </a:cubicBezTo>
                  <a:lnTo>
                    <a:pt x="10171" y="0"/>
                  </a:lnTo>
                  <a:lnTo>
                    <a:pt x="4803" y="9440"/>
                  </a:lnTo>
                  <a:lnTo>
                    <a:pt x="0" y="9720"/>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Flowchart: Data 9"/>
            <p:cNvSpPr/>
            <p:nvPr/>
          </p:nvSpPr>
          <p:spPr>
            <a:xfrm>
              <a:off x="-37509" y="800100"/>
              <a:ext cx="623848" cy="5189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545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0 w 2475"/>
                <a:gd name="connsiteY0" fmla="*/ 10000 h 10000"/>
                <a:gd name="connsiteX1" fmla="*/ 20 w 2475"/>
                <a:gd name="connsiteY1" fmla="*/ 148 h 10000"/>
                <a:gd name="connsiteX2" fmla="*/ 2475 w 2475"/>
                <a:gd name="connsiteY2" fmla="*/ 0 h 10000"/>
                <a:gd name="connsiteX3" fmla="*/ 475 w 2475"/>
                <a:gd name="connsiteY3" fmla="*/ 10000 h 10000"/>
                <a:gd name="connsiteX4" fmla="*/ 0 w 24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 h="10000">
                  <a:moveTo>
                    <a:pt x="0" y="10000"/>
                  </a:moveTo>
                  <a:cubicBezTo>
                    <a:pt x="7" y="6716"/>
                    <a:pt x="13" y="3432"/>
                    <a:pt x="20" y="148"/>
                  </a:cubicBezTo>
                  <a:lnTo>
                    <a:pt x="2475" y="0"/>
                  </a:lnTo>
                  <a:lnTo>
                    <a:pt x="475" y="10000"/>
                  </a:lnTo>
                  <a:lnTo>
                    <a:pt x="0" y="10000"/>
                  </a:lnTo>
                  <a:close/>
                </a:path>
              </a:pathLst>
            </a:custGeom>
            <a:solidFill>
              <a:srgbClr val="00805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Flowchart: Data 13"/>
            <p:cNvSpPr/>
            <p:nvPr/>
          </p:nvSpPr>
          <p:spPr>
            <a:xfrm>
              <a:off x="6516857"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Flowchart: Data 13"/>
            <p:cNvSpPr/>
            <p:nvPr/>
          </p:nvSpPr>
          <p:spPr>
            <a:xfrm>
              <a:off x="6794651"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Flowchart: Data 13"/>
            <p:cNvSpPr/>
            <p:nvPr/>
          </p:nvSpPr>
          <p:spPr>
            <a:xfrm>
              <a:off x="7086732"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Flowchart: Data 13"/>
            <p:cNvSpPr/>
            <p:nvPr/>
          </p:nvSpPr>
          <p:spPr>
            <a:xfrm>
              <a:off x="7385163" y="815969"/>
              <a:ext cx="557177"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0" name="TextBox 9"/>
          <p:cNvSpPr txBox="1">
            <a:spLocks noChangeArrowheads="1"/>
          </p:cNvSpPr>
          <p:nvPr/>
        </p:nvSpPr>
        <p:spPr bwMode="auto">
          <a:xfrm>
            <a:off x="857250" y="839788"/>
            <a:ext cx="1160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r>
              <a:rPr lang="en-US" altLang="en-US" sz="2400" dirty="0">
                <a:latin typeface="Franklin Gothic Medium" panose="020B0603020102020204" pitchFamily="34" charset="0"/>
                <a:cs typeface="Aharoni" panose="02010803020104030203" pitchFamily="2" charset="-79"/>
              </a:rPr>
              <a:t>Results</a:t>
            </a:r>
            <a:endParaRPr lang="en-US" altLang="en-US" dirty="0">
              <a:latin typeface="Franklin Gothic Medium" panose="020B0603020102020204" pitchFamily="34" charset="0"/>
              <a:cs typeface="Aharoni" panose="02010803020104030203" pitchFamily="2" charset="-79"/>
            </a:endParaRPr>
          </a:p>
        </p:txBody>
      </p:sp>
      <p:sp>
        <p:nvSpPr>
          <p:cNvPr id="12" name="Flowchart: Data 13"/>
          <p:cNvSpPr/>
          <p:nvPr/>
        </p:nvSpPr>
        <p:spPr>
          <a:xfrm>
            <a:off x="6230938" y="815975"/>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aphicFrame>
        <p:nvGraphicFramePr>
          <p:cNvPr id="14" name="Table 13"/>
          <p:cNvGraphicFramePr>
            <a:graphicFrameLocks noGrp="1"/>
          </p:cNvGraphicFramePr>
          <p:nvPr>
            <p:extLst/>
          </p:nvPr>
        </p:nvGraphicFramePr>
        <p:xfrm>
          <a:off x="600711" y="2462137"/>
          <a:ext cx="6065837" cy="1162050"/>
        </p:xfrm>
        <a:graphic>
          <a:graphicData uri="http://schemas.openxmlformats.org/drawingml/2006/table">
            <a:tbl>
              <a:tblPr firstRow="1" firstCol="1" bandRow="1"/>
              <a:tblGrid>
                <a:gridCol w="754134">
                  <a:extLst>
                    <a:ext uri="{9D8B030D-6E8A-4147-A177-3AD203B41FA5}">
                      <a16:colId xmlns:a16="http://schemas.microsoft.com/office/drawing/2014/main" val="2610389503"/>
                    </a:ext>
                  </a:extLst>
                </a:gridCol>
                <a:gridCol w="628445">
                  <a:extLst>
                    <a:ext uri="{9D8B030D-6E8A-4147-A177-3AD203B41FA5}">
                      <a16:colId xmlns:a16="http://schemas.microsoft.com/office/drawing/2014/main" val="876612151"/>
                    </a:ext>
                  </a:extLst>
                </a:gridCol>
                <a:gridCol w="628445">
                  <a:extLst>
                    <a:ext uri="{9D8B030D-6E8A-4147-A177-3AD203B41FA5}">
                      <a16:colId xmlns:a16="http://schemas.microsoft.com/office/drawing/2014/main" val="1260243298"/>
                    </a:ext>
                  </a:extLst>
                </a:gridCol>
                <a:gridCol w="628445">
                  <a:extLst>
                    <a:ext uri="{9D8B030D-6E8A-4147-A177-3AD203B41FA5}">
                      <a16:colId xmlns:a16="http://schemas.microsoft.com/office/drawing/2014/main" val="95260807"/>
                    </a:ext>
                  </a:extLst>
                </a:gridCol>
                <a:gridCol w="685576">
                  <a:extLst>
                    <a:ext uri="{9D8B030D-6E8A-4147-A177-3AD203B41FA5}">
                      <a16:colId xmlns:a16="http://schemas.microsoft.com/office/drawing/2014/main" val="530387196"/>
                    </a:ext>
                  </a:extLst>
                </a:gridCol>
                <a:gridCol w="685576">
                  <a:extLst>
                    <a:ext uri="{9D8B030D-6E8A-4147-A177-3AD203B41FA5}">
                      <a16:colId xmlns:a16="http://schemas.microsoft.com/office/drawing/2014/main" val="1648605502"/>
                    </a:ext>
                  </a:extLst>
                </a:gridCol>
                <a:gridCol w="628445">
                  <a:extLst>
                    <a:ext uri="{9D8B030D-6E8A-4147-A177-3AD203B41FA5}">
                      <a16:colId xmlns:a16="http://schemas.microsoft.com/office/drawing/2014/main" val="3190859509"/>
                    </a:ext>
                  </a:extLst>
                </a:gridCol>
                <a:gridCol w="628445">
                  <a:extLst>
                    <a:ext uri="{9D8B030D-6E8A-4147-A177-3AD203B41FA5}">
                      <a16:colId xmlns:a16="http://schemas.microsoft.com/office/drawing/2014/main" val="3969373173"/>
                    </a:ext>
                  </a:extLst>
                </a:gridCol>
                <a:gridCol w="798326">
                  <a:extLst>
                    <a:ext uri="{9D8B030D-6E8A-4147-A177-3AD203B41FA5}">
                      <a16:colId xmlns:a16="http://schemas.microsoft.com/office/drawing/2014/main" val="207619902"/>
                    </a:ext>
                  </a:extLst>
                </a:gridCol>
              </a:tblGrid>
              <a:tr h="200025">
                <a:tc>
                  <a:txBody>
                    <a:bodyPr/>
                    <a:lstStyle/>
                    <a:p>
                      <a:pPr marL="0" marR="0" algn="ctr">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marL="0" marR="0" algn="ctr">
                        <a:lnSpc>
                          <a:spcPct val="107000"/>
                        </a:lnSpc>
                        <a:spcBef>
                          <a:spcPts val="0"/>
                        </a:spcBef>
                        <a:spcAft>
                          <a:spcPts val="0"/>
                        </a:spcAft>
                      </a:pPr>
                      <a:r>
                        <a:rPr lang="en-US" sz="11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Genetic Algorithm</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2542425"/>
                  </a:ext>
                </a:extLst>
              </a:tr>
              <a:tr h="190500">
                <a:tc>
                  <a:txBody>
                    <a:bodyPr/>
                    <a:lstStyle/>
                    <a:p>
                      <a:pPr marL="0" marR="0" algn="l">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GA-A1</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GA-A2</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GA-A3</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GA-A4</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GA-B1</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GA-B2</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GA-B3</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GA-B4</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122863"/>
                  </a:ext>
                </a:extLst>
              </a:tr>
              <a:tr h="190500">
                <a:tc>
                  <a:txBody>
                    <a:bodyPr/>
                    <a:lstStyle/>
                    <a:p>
                      <a:pPr marL="0" marR="0" algn="l">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Pop. Size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8390616"/>
                  </a:ext>
                </a:extLst>
              </a:tr>
              <a:tr h="190500">
                <a:tc>
                  <a:txBody>
                    <a:bodyPr/>
                    <a:lstStyle/>
                    <a:p>
                      <a:pPr marL="0" marR="0" algn="l">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Elite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5%</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5%</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9420366"/>
                  </a:ext>
                </a:extLst>
              </a:tr>
              <a:tr h="190500">
                <a:tc>
                  <a:txBody>
                    <a:bodyPr/>
                    <a:lstStyle/>
                    <a:p>
                      <a:pPr marL="0" marR="0" algn="l">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Crossover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70%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50%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60%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50%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75%</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55%</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70%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55%</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1639088"/>
                  </a:ext>
                </a:extLst>
              </a:tr>
              <a:tr h="200025">
                <a:tc>
                  <a:txBody>
                    <a:bodyPr/>
                    <a:lstStyle/>
                    <a:p>
                      <a:pPr marL="0" marR="0" algn="l">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Mutation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40%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30%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40%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35%</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813538"/>
                  </a:ext>
                </a:extLst>
              </a:tr>
            </a:tbl>
          </a:graphicData>
        </a:graphic>
      </p:graphicFrame>
      <p:graphicFrame>
        <p:nvGraphicFramePr>
          <p:cNvPr id="15" name="Table 14"/>
          <p:cNvGraphicFramePr>
            <a:graphicFrameLocks noGrp="1"/>
          </p:cNvGraphicFramePr>
          <p:nvPr>
            <p:extLst/>
          </p:nvPr>
        </p:nvGraphicFramePr>
        <p:xfrm>
          <a:off x="585788" y="3959754"/>
          <a:ext cx="6080760" cy="1641729"/>
        </p:xfrm>
        <a:graphic>
          <a:graphicData uri="http://schemas.openxmlformats.org/drawingml/2006/table">
            <a:tbl>
              <a:tblPr firstRow="1" firstCol="1" bandRow="1"/>
              <a:tblGrid>
                <a:gridCol w="736600">
                  <a:extLst>
                    <a:ext uri="{9D8B030D-6E8A-4147-A177-3AD203B41FA5}">
                      <a16:colId xmlns:a16="http://schemas.microsoft.com/office/drawing/2014/main" val="3469283884"/>
                    </a:ext>
                  </a:extLst>
                </a:gridCol>
                <a:gridCol w="441325">
                  <a:extLst>
                    <a:ext uri="{9D8B030D-6E8A-4147-A177-3AD203B41FA5}">
                      <a16:colId xmlns:a16="http://schemas.microsoft.com/office/drawing/2014/main" val="1924390721"/>
                    </a:ext>
                  </a:extLst>
                </a:gridCol>
                <a:gridCol w="441325">
                  <a:extLst>
                    <a:ext uri="{9D8B030D-6E8A-4147-A177-3AD203B41FA5}">
                      <a16:colId xmlns:a16="http://schemas.microsoft.com/office/drawing/2014/main" val="2054072679"/>
                    </a:ext>
                  </a:extLst>
                </a:gridCol>
                <a:gridCol w="440055">
                  <a:extLst>
                    <a:ext uri="{9D8B030D-6E8A-4147-A177-3AD203B41FA5}">
                      <a16:colId xmlns:a16="http://schemas.microsoft.com/office/drawing/2014/main" val="1244233001"/>
                    </a:ext>
                  </a:extLst>
                </a:gridCol>
                <a:gridCol w="440055">
                  <a:extLst>
                    <a:ext uri="{9D8B030D-6E8A-4147-A177-3AD203B41FA5}">
                      <a16:colId xmlns:a16="http://schemas.microsoft.com/office/drawing/2014/main" val="1961094178"/>
                    </a:ext>
                  </a:extLst>
                </a:gridCol>
                <a:gridCol w="440690">
                  <a:extLst>
                    <a:ext uri="{9D8B030D-6E8A-4147-A177-3AD203B41FA5}">
                      <a16:colId xmlns:a16="http://schemas.microsoft.com/office/drawing/2014/main" val="1187226791"/>
                    </a:ext>
                  </a:extLst>
                </a:gridCol>
                <a:gridCol w="388620">
                  <a:extLst>
                    <a:ext uri="{9D8B030D-6E8A-4147-A177-3AD203B41FA5}">
                      <a16:colId xmlns:a16="http://schemas.microsoft.com/office/drawing/2014/main" val="312254557"/>
                    </a:ext>
                  </a:extLst>
                </a:gridCol>
                <a:gridCol w="494665">
                  <a:extLst>
                    <a:ext uri="{9D8B030D-6E8A-4147-A177-3AD203B41FA5}">
                      <a16:colId xmlns:a16="http://schemas.microsoft.com/office/drawing/2014/main" val="3030771134"/>
                    </a:ext>
                  </a:extLst>
                </a:gridCol>
                <a:gridCol w="440690">
                  <a:extLst>
                    <a:ext uri="{9D8B030D-6E8A-4147-A177-3AD203B41FA5}">
                      <a16:colId xmlns:a16="http://schemas.microsoft.com/office/drawing/2014/main" val="2601077207"/>
                    </a:ext>
                  </a:extLst>
                </a:gridCol>
                <a:gridCol w="440690">
                  <a:extLst>
                    <a:ext uri="{9D8B030D-6E8A-4147-A177-3AD203B41FA5}">
                      <a16:colId xmlns:a16="http://schemas.microsoft.com/office/drawing/2014/main" val="427174438"/>
                    </a:ext>
                  </a:extLst>
                </a:gridCol>
                <a:gridCol w="441325">
                  <a:extLst>
                    <a:ext uri="{9D8B030D-6E8A-4147-A177-3AD203B41FA5}">
                      <a16:colId xmlns:a16="http://schemas.microsoft.com/office/drawing/2014/main" val="689088008"/>
                    </a:ext>
                  </a:extLst>
                </a:gridCol>
                <a:gridCol w="459105">
                  <a:extLst>
                    <a:ext uri="{9D8B030D-6E8A-4147-A177-3AD203B41FA5}">
                      <a16:colId xmlns:a16="http://schemas.microsoft.com/office/drawing/2014/main" val="1381546923"/>
                    </a:ext>
                  </a:extLst>
                </a:gridCol>
                <a:gridCol w="475615">
                  <a:extLst>
                    <a:ext uri="{9D8B030D-6E8A-4147-A177-3AD203B41FA5}">
                      <a16:colId xmlns:a16="http://schemas.microsoft.com/office/drawing/2014/main" val="1865844969"/>
                    </a:ext>
                  </a:extLst>
                </a:gridCol>
              </a:tblGrid>
              <a:tr h="200025">
                <a:tc gridSpan="13">
                  <a:txBody>
                    <a:bodyPr/>
                    <a:lstStyle/>
                    <a:p>
                      <a:pPr marL="0" marR="0" algn="ctr">
                        <a:lnSpc>
                          <a:spcPct val="107000"/>
                        </a:lnSpc>
                        <a:spcBef>
                          <a:spcPts val="0"/>
                        </a:spcBef>
                        <a:spcAft>
                          <a:spcPts val="0"/>
                        </a:spcAft>
                      </a:pPr>
                      <a:r>
                        <a:rPr lang="en-US" sz="11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Genetic Similarity Algorithm</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43837092"/>
                  </a:ext>
                </a:extLst>
              </a:tr>
              <a:tr h="190500">
                <a:tc>
                  <a:txBody>
                    <a:bodyPr/>
                    <a:lstStyle/>
                    <a:p>
                      <a:pPr marL="0" marR="0" algn="ctr">
                        <a:lnSpc>
                          <a:spcPct val="107000"/>
                        </a:lnSpc>
                        <a:spcBef>
                          <a:spcPts val="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Pop. Size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964734"/>
                  </a:ext>
                </a:extLst>
              </a:tr>
              <a:tr h="190500">
                <a:tc>
                  <a:txBody>
                    <a:bodyPr/>
                    <a:lstStyle/>
                    <a:p>
                      <a:pPr marL="0" marR="0" algn="ctr">
                        <a:lnSpc>
                          <a:spcPct val="107000"/>
                        </a:lnSpc>
                        <a:spcBef>
                          <a:spcPts val="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Elite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extLst>
                  <a:ext uri="{0D108BD9-81ED-4DB2-BD59-A6C34878D82A}">
                    <a16:rowId xmlns:a16="http://schemas.microsoft.com/office/drawing/2014/main" val="608939760"/>
                  </a:ext>
                </a:extLst>
              </a:tr>
              <a:tr h="190500">
                <a:tc>
                  <a:txBody>
                    <a:bodyPr/>
                    <a:lstStyle/>
                    <a:p>
                      <a:pPr marL="0" marR="0" algn="ctr">
                        <a:lnSpc>
                          <a:spcPct val="107000"/>
                        </a:lnSpc>
                        <a:spcBef>
                          <a:spcPts val="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Crossover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60%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40%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30%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65%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45%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35%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166950202"/>
                  </a:ext>
                </a:extLst>
              </a:tr>
              <a:tr h="190500">
                <a:tc>
                  <a:txBody>
                    <a:bodyPr/>
                    <a:lstStyle/>
                    <a:p>
                      <a:pPr marL="0" marR="0" algn="ctr">
                        <a:lnSpc>
                          <a:spcPct val="107000"/>
                        </a:lnSpc>
                        <a:spcBef>
                          <a:spcPts val="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Mutation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37073237"/>
                  </a:ext>
                </a:extLst>
              </a:tr>
              <a:tr h="190500">
                <a:tc>
                  <a:txBody>
                    <a:bodyPr/>
                    <a:lstStyle/>
                    <a:p>
                      <a:pPr marL="0" marR="0" algn="ctr">
                        <a:lnSpc>
                          <a:spcPct val="107000"/>
                        </a:lnSpc>
                        <a:spcBef>
                          <a:spcPts val="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Similarity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30%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40%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60%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30%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40%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60%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127640138"/>
                  </a:ext>
                </a:extLst>
              </a:tr>
              <a:tr h="200025">
                <a:tc>
                  <a:txBody>
                    <a:bodyPr/>
                    <a:lstStyle/>
                    <a:p>
                      <a:pPr marL="0" marR="0" algn="ctr">
                        <a:lnSpc>
                          <a:spcPct val="107000"/>
                        </a:lnSpc>
                        <a:spcBef>
                          <a:spcPts val="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Case Label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GSA-A1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GSA-A2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GSA-A3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GSA-A4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GSA-A5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GSA-A6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GSA-B1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GSA-B2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GSA-B3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GSA-B4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GSA-B5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GSA-B6</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5566352"/>
                  </a:ext>
                </a:extLst>
              </a:tr>
            </a:tbl>
          </a:graphicData>
        </a:graphic>
      </p:graphicFrame>
      <p:graphicFrame>
        <p:nvGraphicFramePr>
          <p:cNvPr id="17" name="Table 16"/>
          <p:cNvGraphicFramePr>
            <a:graphicFrameLocks noGrp="1"/>
          </p:cNvGraphicFramePr>
          <p:nvPr>
            <p:extLst/>
          </p:nvPr>
        </p:nvGraphicFramePr>
        <p:xfrm>
          <a:off x="6907105" y="2462137"/>
          <a:ext cx="1936750" cy="1200150"/>
        </p:xfrm>
        <a:graphic>
          <a:graphicData uri="http://schemas.openxmlformats.org/drawingml/2006/table">
            <a:tbl>
              <a:tblPr firstRow="1" firstCol="1" bandRow="1"/>
              <a:tblGrid>
                <a:gridCol w="1482090">
                  <a:extLst>
                    <a:ext uri="{9D8B030D-6E8A-4147-A177-3AD203B41FA5}">
                      <a16:colId xmlns:a16="http://schemas.microsoft.com/office/drawing/2014/main" val="515768119"/>
                    </a:ext>
                  </a:extLst>
                </a:gridCol>
                <a:gridCol w="454660">
                  <a:extLst>
                    <a:ext uri="{9D8B030D-6E8A-4147-A177-3AD203B41FA5}">
                      <a16:colId xmlns:a16="http://schemas.microsoft.com/office/drawing/2014/main" val="4053810159"/>
                    </a:ext>
                  </a:extLst>
                </a:gridCol>
              </a:tblGrid>
              <a:tr h="200025">
                <a:tc gridSpan="2">
                  <a:txBody>
                    <a:bodyPr/>
                    <a:lstStyle/>
                    <a:p>
                      <a:pPr marL="0" marR="0" algn="ctr">
                        <a:lnSpc>
                          <a:spcPct val="107000"/>
                        </a:lnSpc>
                        <a:spcBef>
                          <a:spcPts val="0"/>
                        </a:spcBef>
                        <a:spcAft>
                          <a:spcPts val="0"/>
                        </a:spcAft>
                      </a:pPr>
                      <a:r>
                        <a:rPr lang="en-US" sz="11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Surrogate Model</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293717447"/>
                  </a:ext>
                </a:extLst>
              </a:tr>
              <a:tr h="200025">
                <a:tc gridSpan="2">
                  <a:txBody>
                    <a:bodyPr/>
                    <a:lstStyle/>
                    <a:p>
                      <a:pPr marL="0" marR="0" algn="ctr">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ANN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87763"/>
                  </a:ext>
                </a:extLst>
              </a:tr>
              <a:tr h="200025">
                <a:tc>
                  <a:txBody>
                    <a:bodyPr/>
                    <a:lstStyle/>
                    <a:p>
                      <a:pPr marL="0" marR="0" algn="l">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Layers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169229959"/>
                  </a:ext>
                </a:extLst>
              </a:tr>
              <a:tr h="200025">
                <a:tc>
                  <a:txBody>
                    <a:bodyPr/>
                    <a:lstStyle/>
                    <a:p>
                      <a:pPr marL="0" marR="0" algn="l">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Hidden Neurons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0694262"/>
                  </a:ext>
                </a:extLst>
              </a:tr>
              <a:tr h="200025">
                <a:tc gridSpan="2">
                  <a:txBody>
                    <a:bodyPr/>
                    <a:lstStyle/>
                    <a:p>
                      <a:pPr marL="0" marR="0" algn="ctr">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SVM Regression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845020004"/>
                  </a:ext>
                </a:extLst>
              </a:tr>
              <a:tr h="200025">
                <a:tc>
                  <a:txBody>
                    <a:bodyPr/>
                    <a:lstStyle/>
                    <a:p>
                      <a:pPr marL="0" marR="0" algn="l">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Kernel Type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RBF</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1333374"/>
                  </a:ext>
                </a:extLst>
              </a:tr>
            </a:tbl>
          </a:graphicData>
        </a:graphic>
      </p:graphicFrame>
      <p:sp>
        <p:nvSpPr>
          <p:cNvPr id="13" name="Rectangle 12"/>
          <p:cNvSpPr/>
          <p:nvPr/>
        </p:nvSpPr>
        <p:spPr>
          <a:xfrm>
            <a:off x="857250" y="1637020"/>
            <a:ext cx="3910045" cy="646331"/>
          </a:xfrm>
          <a:prstGeom prst="rect">
            <a:avLst/>
          </a:prstGeom>
        </p:spPr>
        <p:txBody>
          <a:bodyPr wrap="none">
            <a:spAutoFit/>
          </a:bodyPr>
          <a:lstStyle/>
          <a:p>
            <a:pPr marL="285750" indent="-285750">
              <a:buFont typeface="Wingdings" panose="05000000000000000000" pitchFamily="2" charset="2"/>
              <a:buChar char="q"/>
              <a:defRPr/>
            </a:pPr>
            <a:r>
              <a:rPr lang="en-US" dirty="0"/>
              <a:t>Single Well Placement Problem</a:t>
            </a:r>
          </a:p>
          <a:p>
            <a:pPr marL="742950" lvl="1" indent="-285750">
              <a:buFont typeface="Wingdings" panose="05000000000000000000" pitchFamily="2" charset="2"/>
              <a:buChar char="§"/>
              <a:defRPr/>
            </a:pPr>
            <a:r>
              <a:rPr lang="en-US" dirty="0"/>
              <a:t>Assess the convergence rate</a:t>
            </a:r>
          </a:p>
        </p:txBody>
      </p:sp>
      <p:sp>
        <p:nvSpPr>
          <p:cNvPr id="19" name="Rectangle 18"/>
          <p:cNvSpPr/>
          <p:nvPr/>
        </p:nvSpPr>
        <p:spPr>
          <a:xfrm>
            <a:off x="6740778" y="4134287"/>
            <a:ext cx="2403222" cy="646331"/>
          </a:xfrm>
          <a:prstGeom prst="rect">
            <a:avLst/>
          </a:prstGeom>
        </p:spPr>
        <p:txBody>
          <a:bodyPr wrap="none">
            <a:spAutoFit/>
          </a:bodyPr>
          <a:lstStyle/>
          <a:p>
            <a:pPr marL="285750" indent="-285750">
              <a:buFont typeface="Wingdings" panose="05000000000000000000" pitchFamily="2" charset="2"/>
              <a:buChar char="q"/>
              <a:defRPr/>
            </a:pPr>
            <a:r>
              <a:rPr lang="en-US" dirty="0"/>
              <a:t>Experiment Setup</a:t>
            </a:r>
          </a:p>
          <a:p>
            <a:pPr marL="742950" lvl="1" indent="-285750">
              <a:buFont typeface="Wingdings" panose="05000000000000000000" pitchFamily="2" charset="2"/>
              <a:buChar char="§"/>
              <a:defRPr/>
            </a:pPr>
            <a:r>
              <a:rPr lang="en-US" dirty="0"/>
              <a:t>22.5 + 6 years</a:t>
            </a:r>
          </a:p>
        </p:txBody>
      </p:sp>
      <p:sp>
        <p:nvSpPr>
          <p:cNvPr id="20" name="Flowchart: Data 13"/>
          <p:cNvSpPr/>
          <p:nvPr/>
        </p:nvSpPr>
        <p:spPr>
          <a:xfrm>
            <a:off x="7698366" y="815975"/>
            <a:ext cx="557212" cy="5254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3296306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p:cNvGrpSpPr>
          <p:nvPr/>
        </p:nvGrpSpPr>
        <p:grpSpPr bwMode="auto">
          <a:xfrm>
            <a:off x="-38100" y="800100"/>
            <a:ext cx="9182100" cy="541338"/>
            <a:chOff x="-37509" y="800100"/>
            <a:chExt cx="9181509" cy="541138"/>
          </a:xfrm>
        </p:grpSpPr>
        <p:sp>
          <p:nvSpPr>
            <p:cNvPr id="14" name="Rectangle 13"/>
            <p:cNvSpPr/>
            <p:nvPr/>
          </p:nvSpPr>
          <p:spPr>
            <a:xfrm>
              <a:off x="589" y="822317"/>
              <a:ext cx="9143411" cy="51892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Flowchart: Data 6"/>
            <p:cNvSpPr/>
            <p:nvPr/>
          </p:nvSpPr>
          <p:spPr>
            <a:xfrm>
              <a:off x="-13699" y="808035"/>
              <a:ext cx="871482" cy="53320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274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3 w 3726"/>
                <a:gd name="connsiteY0" fmla="*/ 10593 h 10593"/>
                <a:gd name="connsiteX1" fmla="*/ 0 w 3726"/>
                <a:gd name="connsiteY1" fmla="*/ 148 h 10593"/>
                <a:gd name="connsiteX2" fmla="*/ 3726 w 3726"/>
                <a:gd name="connsiteY2" fmla="*/ 0 h 10593"/>
                <a:gd name="connsiteX3" fmla="*/ 1726 w 3726"/>
                <a:gd name="connsiteY3" fmla="*/ 10000 h 10593"/>
                <a:gd name="connsiteX4" fmla="*/ 3 w 3726"/>
                <a:gd name="connsiteY4" fmla="*/ 10593 h 10593"/>
                <a:gd name="connsiteX0" fmla="*/ 0 w 10171"/>
                <a:gd name="connsiteY0" fmla="*/ 9720 h 9720"/>
                <a:gd name="connsiteX1" fmla="*/ 171 w 10171"/>
                <a:gd name="connsiteY1" fmla="*/ 140 h 9720"/>
                <a:gd name="connsiteX2" fmla="*/ 10171 w 10171"/>
                <a:gd name="connsiteY2" fmla="*/ 0 h 9720"/>
                <a:gd name="connsiteX3" fmla="*/ 4803 w 10171"/>
                <a:gd name="connsiteY3" fmla="*/ 9440 h 9720"/>
                <a:gd name="connsiteX4" fmla="*/ 0 w 10171"/>
                <a:gd name="connsiteY4" fmla="*/ 9720 h 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9720">
                  <a:moveTo>
                    <a:pt x="0" y="9720"/>
                  </a:moveTo>
                  <a:cubicBezTo>
                    <a:pt x="-3" y="6433"/>
                    <a:pt x="174" y="3427"/>
                    <a:pt x="171" y="140"/>
                  </a:cubicBezTo>
                  <a:lnTo>
                    <a:pt x="10171" y="0"/>
                  </a:lnTo>
                  <a:lnTo>
                    <a:pt x="4803" y="9440"/>
                  </a:lnTo>
                  <a:lnTo>
                    <a:pt x="0" y="9720"/>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Flowchart: Data 9"/>
            <p:cNvSpPr/>
            <p:nvPr/>
          </p:nvSpPr>
          <p:spPr>
            <a:xfrm>
              <a:off x="-37509" y="800100"/>
              <a:ext cx="623848" cy="5189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545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0 w 2475"/>
                <a:gd name="connsiteY0" fmla="*/ 10000 h 10000"/>
                <a:gd name="connsiteX1" fmla="*/ 20 w 2475"/>
                <a:gd name="connsiteY1" fmla="*/ 148 h 10000"/>
                <a:gd name="connsiteX2" fmla="*/ 2475 w 2475"/>
                <a:gd name="connsiteY2" fmla="*/ 0 h 10000"/>
                <a:gd name="connsiteX3" fmla="*/ 475 w 2475"/>
                <a:gd name="connsiteY3" fmla="*/ 10000 h 10000"/>
                <a:gd name="connsiteX4" fmla="*/ 0 w 24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 h="10000">
                  <a:moveTo>
                    <a:pt x="0" y="10000"/>
                  </a:moveTo>
                  <a:cubicBezTo>
                    <a:pt x="7" y="6716"/>
                    <a:pt x="13" y="3432"/>
                    <a:pt x="20" y="148"/>
                  </a:cubicBezTo>
                  <a:lnTo>
                    <a:pt x="2475" y="0"/>
                  </a:lnTo>
                  <a:lnTo>
                    <a:pt x="475" y="10000"/>
                  </a:lnTo>
                  <a:lnTo>
                    <a:pt x="0" y="10000"/>
                  </a:lnTo>
                  <a:close/>
                </a:path>
              </a:pathLst>
            </a:custGeom>
            <a:solidFill>
              <a:srgbClr val="00805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Flowchart: Data 13"/>
            <p:cNvSpPr/>
            <p:nvPr/>
          </p:nvSpPr>
          <p:spPr>
            <a:xfrm>
              <a:off x="6516857"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Flowchart: Data 13"/>
            <p:cNvSpPr/>
            <p:nvPr/>
          </p:nvSpPr>
          <p:spPr>
            <a:xfrm>
              <a:off x="6794651"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Flowchart: Data 13"/>
            <p:cNvSpPr/>
            <p:nvPr/>
          </p:nvSpPr>
          <p:spPr>
            <a:xfrm>
              <a:off x="7086732"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Flowchart: Data 13"/>
            <p:cNvSpPr/>
            <p:nvPr/>
          </p:nvSpPr>
          <p:spPr>
            <a:xfrm>
              <a:off x="7385163" y="815969"/>
              <a:ext cx="557177"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1" name="TextBox 20"/>
          <p:cNvSpPr txBox="1">
            <a:spLocks noChangeArrowheads="1"/>
          </p:cNvSpPr>
          <p:nvPr/>
        </p:nvSpPr>
        <p:spPr bwMode="auto">
          <a:xfrm>
            <a:off x="857250" y="839788"/>
            <a:ext cx="1160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r>
              <a:rPr lang="en-US" altLang="en-US" sz="2400" dirty="0">
                <a:latin typeface="Franklin Gothic Medium" panose="020B0603020102020204" pitchFamily="34" charset="0"/>
                <a:cs typeface="Aharoni" panose="02010803020104030203" pitchFamily="2" charset="-79"/>
              </a:rPr>
              <a:t>Results</a:t>
            </a:r>
            <a:endParaRPr lang="en-US" altLang="en-US" dirty="0">
              <a:latin typeface="Franklin Gothic Medium" panose="020B0603020102020204" pitchFamily="34" charset="0"/>
              <a:cs typeface="Aharoni" panose="02010803020104030203" pitchFamily="2" charset="-79"/>
            </a:endParaRPr>
          </a:p>
        </p:txBody>
      </p:sp>
      <p:sp>
        <p:nvSpPr>
          <p:cNvPr id="23" name="Flowchart: Data 13"/>
          <p:cNvSpPr/>
          <p:nvPr/>
        </p:nvSpPr>
        <p:spPr>
          <a:xfrm>
            <a:off x="6230938" y="815975"/>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4" name="Picture 23"/>
          <p:cNvPicPr/>
          <p:nvPr/>
        </p:nvPicPr>
        <p:blipFill>
          <a:blip r:embed="rId2" cstate="print">
            <a:extLst>
              <a:ext uri="{28A0092B-C50C-407E-A947-70E740481C1C}">
                <a14:useLocalDpi xmlns:a14="http://schemas.microsoft.com/office/drawing/2010/main" val="0"/>
              </a:ext>
            </a:extLst>
          </a:blip>
          <a:stretch>
            <a:fillRect/>
          </a:stretch>
        </p:blipFill>
        <p:spPr bwMode="auto">
          <a:xfrm>
            <a:off x="5062220" y="2843816"/>
            <a:ext cx="4071620" cy="2377440"/>
          </a:xfrm>
          <a:prstGeom prst="rect">
            <a:avLst/>
          </a:prstGeom>
          <a:ln>
            <a:noFill/>
          </a:ln>
          <a:extLst>
            <a:ext uri="{53640926-AAD7-44D8-BBD7-CCE9431645EC}">
              <a14:shadowObscured xmlns:a14="http://schemas.microsoft.com/office/drawing/2010/main"/>
            </a:ext>
          </a:extLst>
        </p:spPr>
      </p:pic>
      <p:graphicFrame>
        <p:nvGraphicFramePr>
          <p:cNvPr id="25" name="Table 24"/>
          <p:cNvGraphicFramePr>
            <a:graphicFrameLocks noGrp="1"/>
          </p:cNvGraphicFramePr>
          <p:nvPr>
            <p:extLst/>
          </p:nvPr>
        </p:nvGraphicFramePr>
        <p:xfrm>
          <a:off x="117158" y="2184691"/>
          <a:ext cx="4959350" cy="1614492"/>
        </p:xfrm>
        <a:graphic>
          <a:graphicData uri="http://schemas.openxmlformats.org/drawingml/2006/table">
            <a:tbl>
              <a:tblPr firstRow="1" firstCol="1" bandRow="1"/>
              <a:tblGrid>
                <a:gridCol w="454025">
                  <a:extLst>
                    <a:ext uri="{9D8B030D-6E8A-4147-A177-3AD203B41FA5}">
                      <a16:colId xmlns:a16="http://schemas.microsoft.com/office/drawing/2014/main" val="1236492885"/>
                    </a:ext>
                  </a:extLst>
                </a:gridCol>
                <a:gridCol w="739775">
                  <a:extLst>
                    <a:ext uri="{9D8B030D-6E8A-4147-A177-3AD203B41FA5}">
                      <a16:colId xmlns:a16="http://schemas.microsoft.com/office/drawing/2014/main" val="1710834126"/>
                    </a:ext>
                  </a:extLst>
                </a:gridCol>
                <a:gridCol w="628650">
                  <a:extLst>
                    <a:ext uri="{9D8B030D-6E8A-4147-A177-3AD203B41FA5}">
                      <a16:colId xmlns:a16="http://schemas.microsoft.com/office/drawing/2014/main" val="2024530939"/>
                    </a:ext>
                  </a:extLst>
                </a:gridCol>
                <a:gridCol w="800100">
                  <a:extLst>
                    <a:ext uri="{9D8B030D-6E8A-4147-A177-3AD203B41FA5}">
                      <a16:colId xmlns:a16="http://schemas.microsoft.com/office/drawing/2014/main" val="2455025927"/>
                    </a:ext>
                  </a:extLst>
                </a:gridCol>
                <a:gridCol w="742950">
                  <a:extLst>
                    <a:ext uri="{9D8B030D-6E8A-4147-A177-3AD203B41FA5}">
                      <a16:colId xmlns:a16="http://schemas.microsoft.com/office/drawing/2014/main" val="558702905"/>
                    </a:ext>
                  </a:extLst>
                </a:gridCol>
                <a:gridCol w="742950">
                  <a:extLst>
                    <a:ext uri="{9D8B030D-6E8A-4147-A177-3AD203B41FA5}">
                      <a16:colId xmlns:a16="http://schemas.microsoft.com/office/drawing/2014/main" val="2948271342"/>
                    </a:ext>
                  </a:extLst>
                </a:gridCol>
                <a:gridCol w="850900">
                  <a:extLst>
                    <a:ext uri="{9D8B030D-6E8A-4147-A177-3AD203B41FA5}">
                      <a16:colId xmlns:a16="http://schemas.microsoft.com/office/drawing/2014/main" val="2664828258"/>
                    </a:ext>
                  </a:extLst>
                </a:gridCol>
              </a:tblGrid>
              <a:tr h="0">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Population Size = 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71776918"/>
                  </a:ext>
                </a:extLst>
              </a:tr>
              <a:tr h="0">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GA-A1</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GA-A2</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GA-A3</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GA-A4</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HGA I</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HGA II</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7421681"/>
                  </a:ext>
                </a:extLst>
              </a:tr>
              <a:tr h="0">
                <a:tc>
                  <a:txBody>
                    <a:bodyPr/>
                    <a:lstStyle/>
                    <a:p>
                      <a:pPr marL="0" marR="0" algn="ctr">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µ</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167.7</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175.2</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166</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173.5</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188.9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178.2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2837068"/>
                  </a:ext>
                </a:extLst>
              </a:tr>
              <a:tr h="0">
                <a:tc>
                  <a:txBody>
                    <a:bodyPr/>
                    <a:lstStyle/>
                    <a:p>
                      <a:pPr marL="0" marR="0" algn="ctr">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σ</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192.6</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166.2</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202.13</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204</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169.1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146.2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0027836"/>
                  </a:ext>
                </a:extLst>
              </a:tr>
              <a:tr h="0">
                <a:tc>
                  <a:txBody>
                    <a:bodyPr/>
                    <a:lstStyle/>
                    <a:p>
                      <a:pPr marL="0" marR="0" algn="ctr">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88</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96</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82</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90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99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2682794"/>
                  </a:ext>
                </a:extLst>
              </a:tr>
              <a:tr h="0">
                <a:tc>
                  <a:txBody>
                    <a:bodyPr/>
                    <a:lstStyle/>
                    <a:p>
                      <a:pPr marL="0" marR="0" algn="ctr">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GSA-A1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GSA-A2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GSA-A3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GSA-A4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GSA-A5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GSA-A6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2528790"/>
                  </a:ext>
                </a:extLst>
              </a:tr>
              <a:tr h="0">
                <a:tc>
                  <a:txBody>
                    <a:bodyPr/>
                    <a:lstStyle/>
                    <a:p>
                      <a:pPr marL="0" marR="0" algn="ctr">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µ</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130.8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123.5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127.4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132.5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112.8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107.8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3767381"/>
                  </a:ext>
                </a:extLst>
              </a:tr>
              <a:tr h="0">
                <a:tc>
                  <a:txBody>
                    <a:bodyPr/>
                    <a:lstStyle/>
                    <a:p>
                      <a:pPr marL="0" marR="0" algn="ctr">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σ</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83.4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68.5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71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72.6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54.2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49.8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9954511"/>
                  </a:ext>
                </a:extLst>
              </a:tr>
              <a:tr h="0">
                <a:tc>
                  <a:txBody>
                    <a:bodyPr/>
                    <a:lstStyle/>
                    <a:p>
                      <a:pPr marL="0" marR="0" algn="ctr">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528742"/>
                  </a:ext>
                </a:extLst>
              </a:tr>
            </a:tbl>
          </a:graphicData>
        </a:graphic>
      </p:graphicFrame>
      <p:graphicFrame>
        <p:nvGraphicFramePr>
          <p:cNvPr id="27" name="Table 26"/>
          <p:cNvGraphicFramePr>
            <a:graphicFrameLocks noGrp="1"/>
          </p:cNvGraphicFramePr>
          <p:nvPr>
            <p:extLst/>
          </p:nvPr>
        </p:nvGraphicFramePr>
        <p:xfrm>
          <a:off x="117158" y="4040474"/>
          <a:ext cx="4970780" cy="1614492"/>
        </p:xfrm>
        <a:graphic>
          <a:graphicData uri="http://schemas.openxmlformats.org/drawingml/2006/table">
            <a:tbl>
              <a:tblPr firstRow="1" firstCol="1" bandRow="1"/>
              <a:tblGrid>
                <a:gridCol w="454025">
                  <a:extLst>
                    <a:ext uri="{9D8B030D-6E8A-4147-A177-3AD203B41FA5}">
                      <a16:colId xmlns:a16="http://schemas.microsoft.com/office/drawing/2014/main" val="2769872280"/>
                    </a:ext>
                  </a:extLst>
                </a:gridCol>
                <a:gridCol w="716915">
                  <a:extLst>
                    <a:ext uri="{9D8B030D-6E8A-4147-A177-3AD203B41FA5}">
                      <a16:colId xmlns:a16="http://schemas.microsoft.com/office/drawing/2014/main" val="3406323460"/>
                    </a:ext>
                  </a:extLst>
                </a:gridCol>
                <a:gridCol w="685800">
                  <a:extLst>
                    <a:ext uri="{9D8B030D-6E8A-4147-A177-3AD203B41FA5}">
                      <a16:colId xmlns:a16="http://schemas.microsoft.com/office/drawing/2014/main" val="1216673945"/>
                    </a:ext>
                  </a:extLst>
                </a:gridCol>
                <a:gridCol w="742950">
                  <a:extLst>
                    <a:ext uri="{9D8B030D-6E8A-4147-A177-3AD203B41FA5}">
                      <a16:colId xmlns:a16="http://schemas.microsoft.com/office/drawing/2014/main" val="3844610273"/>
                    </a:ext>
                  </a:extLst>
                </a:gridCol>
                <a:gridCol w="742950">
                  <a:extLst>
                    <a:ext uri="{9D8B030D-6E8A-4147-A177-3AD203B41FA5}">
                      <a16:colId xmlns:a16="http://schemas.microsoft.com/office/drawing/2014/main" val="2348172503"/>
                    </a:ext>
                  </a:extLst>
                </a:gridCol>
                <a:gridCol w="742950">
                  <a:extLst>
                    <a:ext uri="{9D8B030D-6E8A-4147-A177-3AD203B41FA5}">
                      <a16:colId xmlns:a16="http://schemas.microsoft.com/office/drawing/2014/main" val="834846438"/>
                    </a:ext>
                  </a:extLst>
                </a:gridCol>
                <a:gridCol w="885190">
                  <a:extLst>
                    <a:ext uri="{9D8B030D-6E8A-4147-A177-3AD203B41FA5}">
                      <a16:colId xmlns:a16="http://schemas.microsoft.com/office/drawing/2014/main" val="3264097821"/>
                    </a:ext>
                  </a:extLst>
                </a:gridCol>
              </a:tblGrid>
              <a:tr h="0">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Population Size = 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57944734"/>
                  </a:ext>
                </a:extLst>
              </a:tr>
              <a:tr h="0">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GA-B1</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GA-B2</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GA-B3</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GA-B4</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HGA I</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HGA II</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0709292"/>
                  </a:ext>
                </a:extLst>
              </a:tr>
              <a:tr h="0">
                <a:tc>
                  <a:txBody>
                    <a:bodyPr/>
                    <a:lstStyle/>
                    <a:p>
                      <a:pPr marL="0" marR="0" algn="ctr">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µ</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182.7</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192.6</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210.6</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179.2</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219.7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186.3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4595322"/>
                  </a:ext>
                </a:extLst>
              </a:tr>
              <a:tr h="0">
                <a:tc>
                  <a:txBody>
                    <a:bodyPr/>
                    <a:lstStyle/>
                    <a:p>
                      <a:pPr marL="0" marR="0" algn="ctr">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σ</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135</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87</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220.97</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89.62</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144.8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111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0926450"/>
                  </a:ext>
                </a:extLst>
              </a:tr>
              <a:tr h="0">
                <a:tc>
                  <a:txBody>
                    <a:bodyPr/>
                    <a:lstStyle/>
                    <a:p>
                      <a:pPr marL="0" marR="0" algn="ctr">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96</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100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93</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100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6352808"/>
                  </a:ext>
                </a:extLst>
              </a:tr>
              <a:tr h="0">
                <a:tc>
                  <a:txBody>
                    <a:bodyPr/>
                    <a:lstStyle/>
                    <a:p>
                      <a:pPr marL="0" marR="0" algn="ctr">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GSA-B1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GSA-B2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GSA-B3</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GSA-B4</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GSA-B5</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GSA-B6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3190217"/>
                  </a:ext>
                </a:extLst>
              </a:tr>
              <a:tr h="0">
                <a:tc>
                  <a:txBody>
                    <a:bodyPr/>
                    <a:lstStyle/>
                    <a:p>
                      <a:pPr marL="0" marR="0" algn="ctr">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µ</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177.3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162.5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145.5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144.4</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127</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128.7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6615868"/>
                  </a:ext>
                </a:extLst>
              </a:tr>
              <a:tr h="0">
                <a:tc>
                  <a:txBody>
                    <a:bodyPr/>
                    <a:lstStyle/>
                    <a:p>
                      <a:pPr marL="0" marR="0" algn="ctr">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σ</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86.1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85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69.6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66.3</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56.7</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51.3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1859438"/>
                  </a:ext>
                </a:extLst>
              </a:tr>
              <a:tr h="0">
                <a:tc>
                  <a:txBody>
                    <a:bodyPr/>
                    <a:lstStyle/>
                    <a:p>
                      <a:pPr marL="0" marR="0" algn="ctr">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7715020"/>
                  </a:ext>
                </a:extLst>
              </a:tr>
            </a:tbl>
          </a:graphicData>
        </a:graphic>
      </p:graphicFrame>
      <p:sp>
        <p:nvSpPr>
          <p:cNvPr id="2" name="TextBox 1"/>
          <p:cNvSpPr txBox="1"/>
          <p:nvPr/>
        </p:nvSpPr>
        <p:spPr>
          <a:xfrm>
            <a:off x="5588677" y="5322695"/>
            <a:ext cx="3044423" cy="230832"/>
          </a:xfrm>
          <a:prstGeom prst="rect">
            <a:avLst/>
          </a:prstGeom>
          <a:noFill/>
        </p:spPr>
        <p:txBody>
          <a:bodyPr wrap="none" rtlCol="0">
            <a:spAutoFit/>
          </a:bodyPr>
          <a:lstStyle/>
          <a:p>
            <a:r>
              <a:rPr lang="en-US" sz="900" i="1" dirty="0">
                <a:latin typeface="Times New Roman" panose="02020603050405020304" pitchFamily="18" charset="0"/>
                <a:cs typeface="Times New Roman" panose="02020603050405020304" pitchFamily="18" charset="0"/>
              </a:rPr>
              <a:t>PUNQ-S3 Single Injection Well Allocation Response Surface</a:t>
            </a:r>
          </a:p>
        </p:txBody>
      </p:sp>
      <p:sp>
        <p:nvSpPr>
          <p:cNvPr id="26" name="Flowchart: Data 13"/>
          <p:cNvSpPr/>
          <p:nvPr/>
        </p:nvSpPr>
        <p:spPr>
          <a:xfrm>
            <a:off x="7698366" y="815975"/>
            <a:ext cx="557212" cy="5254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TextBox 2"/>
          <p:cNvSpPr txBox="1"/>
          <p:nvPr/>
        </p:nvSpPr>
        <p:spPr>
          <a:xfrm>
            <a:off x="585788" y="1487640"/>
            <a:ext cx="8436925" cy="646331"/>
          </a:xfrm>
          <a:prstGeom prst="rect">
            <a:avLst/>
          </a:prstGeom>
          <a:noFill/>
        </p:spPr>
        <p:txBody>
          <a:bodyPr wrap="none" rtlCol="0">
            <a:spAutoFit/>
          </a:bodyPr>
          <a:lstStyle/>
          <a:p>
            <a:pPr marL="285750" indent="-285750">
              <a:buFont typeface="Wingdings" panose="05000000000000000000" pitchFamily="2" charset="2"/>
              <a:buChar char="q"/>
            </a:pPr>
            <a:r>
              <a:rPr lang="en-US" dirty="0"/>
              <a:t>The single well placement problem was solved 100 times by each algorithm to </a:t>
            </a:r>
            <a:br>
              <a:rPr lang="en-US" dirty="0"/>
            </a:br>
            <a:r>
              <a:rPr lang="en-US" dirty="0"/>
              <a:t>assess the consistency of the algorithms performance</a:t>
            </a:r>
          </a:p>
        </p:txBody>
      </p:sp>
    </p:spTree>
    <p:extLst>
      <p:ext uri="{BB962C8B-B14F-4D97-AF65-F5344CB8AC3E}">
        <p14:creationId xmlns:p14="http://schemas.microsoft.com/office/powerpoint/2010/main" val="38676964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9"/>
          <p:cNvPicPr>
            <a:picLocks noChangeAspect="1" noChangeArrowheads="1"/>
          </p:cNvPicPr>
          <p:nvPr/>
        </p:nvPicPr>
        <p:blipFill>
          <a:blip r:embed="rId2">
            <a:extLst>
              <a:ext uri="{28A0092B-C50C-407E-A947-70E740481C1C}">
                <a14:useLocalDpi xmlns:a14="http://schemas.microsoft.com/office/drawing/2010/main" val="0"/>
              </a:ext>
            </a:extLst>
          </a:blip>
          <a:srcRect l="3812" t="4556" r="7484" b="1918"/>
          <a:stretch>
            <a:fillRect/>
          </a:stretch>
        </p:blipFill>
        <p:spPr bwMode="auto">
          <a:xfrm>
            <a:off x="307555" y="1922838"/>
            <a:ext cx="4178917" cy="2802932"/>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20"/>
          <p:cNvPicPr>
            <a:picLocks noChangeAspect="1" noChangeArrowheads="1"/>
          </p:cNvPicPr>
          <p:nvPr/>
        </p:nvPicPr>
        <p:blipFill>
          <a:blip r:embed="rId3">
            <a:extLst>
              <a:ext uri="{28A0092B-C50C-407E-A947-70E740481C1C}">
                <a14:useLocalDpi xmlns:a14="http://schemas.microsoft.com/office/drawing/2010/main" val="0"/>
              </a:ext>
            </a:extLst>
          </a:blip>
          <a:srcRect l="4021" t="4854" r="7597" b="1945"/>
          <a:stretch>
            <a:fillRect/>
          </a:stretch>
        </p:blipFill>
        <p:spPr bwMode="auto">
          <a:xfrm>
            <a:off x="4830679" y="1922839"/>
            <a:ext cx="4183227" cy="280293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4"/>
          <p:cNvSpPr>
            <a:spLocks noChangeArrowheads="1"/>
          </p:cNvSpPr>
          <p:nvPr/>
        </p:nvSpPr>
        <p:spPr bwMode="auto">
          <a:xfrm>
            <a:off x="855969" y="4725770"/>
            <a:ext cx="31718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Genetic Algorithm vs. Genetic Similarity Algorithm with different fractions of Similarity Operator for Pop. Size = 10</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5"/>
          <p:cNvSpPr>
            <a:spLocks noChangeArrowheads="1"/>
          </p:cNvSpPr>
          <p:nvPr/>
        </p:nvSpPr>
        <p:spPr bwMode="auto">
          <a:xfrm>
            <a:off x="5472112" y="4708521"/>
            <a:ext cx="31861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Genetic Algorithm vs. Genetic Similarity Algorithm with different fractions of Similarity Operator for Pop. Size = 20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7" name="Group 6"/>
          <p:cNvGrpSpPr>
            <a:grpSpLocks/>
          </p:cNvGrpSpPr>
          <p:nvPr/>
        </p:nvGrpSpPr>
        <p:grpSpPr bwMode="auto">
          <a:xfrm>
            <a:off x="-38100" y="800100"/>
            <a:ext cx="9182100" cy="541338"/>
            <a:chOff x="-37509" y="800100"/>
            <a:chExt cx="9181509" cy="541138"/>
          </a:xfrm>
        </p:grpSpPr>
        <p:sp>
          <p:nvSpPr>
            <p:cNvPr id="8" name="Rectangle 7"/>
            <p:cNvSpPr/>
            <p:nvPr/>
          </p:nvSpPr>
          <p:spPr>
            <a:xfrm>
              <a:off x="589" y="822317"/>
              <a:ext cx="9143411" cy="51892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Flowchart: Data 6"/>
            <p:cNvSpPr/>
            <p:nvPr/>
          </p:nvSpPr>
          <p:spPr>
            <a:xfrm>
              <a:off x="-13699" y="808035"/>
              <a:ext cx="871482" cy="53320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274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3 w 3726"/>
                <a:gd name="connsiteY0" fmla="*/ 10593 h 10593"/>
                <a:gd name="connsiteX1" fmla="*/ 0 w 3726"/>
                <a:gd name="connsiteY1" fmla="*/ 148 h 10593"/>
                <a:gd name="connsiteX2" fmla="*/ 3726 w 3726"/>
                <a:gd name="connsiteY2" fmla="*/ 0 h 10593"/>
                <a:gd name="connsiteX3" fmla="*/ 1726 w 3726"/>
                <a:gd name="connsiteY3" fmla="*/ 10000 h 10593"/>
                <a:gd name="connsiteX4" fmla="*/ 3 w 3726"/>
                <a:gd name="connsiteY4" fmla="*/ 10593 h 10593"/>
                <a:gd name="connsiteX0" fmla="*/ 0 w 10171"/>
                <a:gd name="connsiteY0" fmla="*/ 9720 h 9720"/>
                <a:gd name="connsiteX1" fmla="*/ 171 w 10171"/>
                <a:gd name="connsiteY1" fmla="*/ 140 h 9720"/>
                <a:gd name="connsiteX2" fmla="*/ 10171 w 10171"/>
                <a:gd name="connsiteY2" fmla="*/ 0 h 9720"/>
                <a:gd name="connsiteX3" fmla="*/ 4803 w 10171"/>
                <a:gd name="connsiteY3" fmla="*/ 9440 h 9720"/>
                <a:gd name="connsiteX4" fmla="*/ 0 w 10171"/>
                <a:gd name="connsiteY4" fmla="*/ 9720 h 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9720">
                  <a:moveTo>
                    <a:pt x="0" y="9720"/>
                  </a:moveTo>
                  <a:cubicBezTo>
                    <a:pt x="-3" y="6433"/>
                    <a:pt x="174" y="3427"/>
                    <a:pt x="171" y="140"/>
                  </a:cubicBezTo>
                  <a:lnTo>
                    <a:pt x="10171" y="0"/>
                  </a:lnTo>
                  <a:lnTo>
                    <a:pt x="4803" y="9440"/>
                  </a:lnTo>
                  <a:lnTo>
                    <a:pt x="0" y="9720"/>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Flowchart: Data 9"/>
            <p:cNvSpPr/>
            <p:nvPr/>
          </p:nvSpPr>
          <p:spPr>
            <a:xfrm>
              <a:off x="-37509" y="800100"/>
              <a:ext cx="623848" cy="5189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545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0 w 2475"/>
                <a:gd name="connsiteY0" fmla="*/ 10000 h 10000"/>
                <a:gd name="connsiteX1" fmla="*/ 20 w 2475"/>
                <a:gd name="connsiteY1" fmla="*/ 148 h 10000"/>
                <a:gd name="connsiteX2" fmla="*/ 2475 w 2475"/>
                <a:gd name="connsiteY2" fmla="*/ 0 h 10000"/>
                <a:gd name="connsiteX3" fmla="*/ 475 w 2475"/>
                <a:gd name="connsiteY3" fmla="*/ 10000 h 10000"/>
                <a:gd name="connsiteX4" fmla="*/ 0 w 24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 h="10000">
                  <a:moveTo>
                    <a:pt x="0" y="10000"/>
                  </a:moveTo>
                  <a:cubicBezTo>
                    <a:pt x="7" y="6716"/>
                    <a:pt x="13" y="3432"/>
                    <a:pt x="20" y="148"/>
                  </a:cubicBezTo>
                  <a:lnTo>
                    <a:pt x="2475" y="0"/>
                  </a:lnTo>
                  <a:lnTo>
                    <a:pt x="475" y="10000"/>
                  </a:lnTo>
                  <a:lnTo>
                    <a:pt x="0" y="10000"/>
                  </a:lnTo>
                  <a:close/>
                </a:path>
              </a:pathLst>
            </a:custGeom>
            <a:solidFill>
              <a:srgbClr val="00805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Flowchart: Data 13"/>
            <p:cNvSpPr/>
            <p:nvPr/>
          </p:nvSpPr>
          <p:spPr>
            <a:xfrm>
              <a:off x="6516857"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Flowchart: Data 13"/>
            <p:cNvSpPr/>
            <p:nvPr/>
          </p:nvSpPr>
          <p:spPr>
            <a:xfrm>
              <a:off x="6794651"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Flowchart: Data 13"/>
            <p:cNvSpPr/>
            <p:nvPr/>
          </p:nvSpPr>
          <p:spPr>
            <a:xfrm>
              <a:off x="7086732"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Flowchart: Data 13"/>
            <p:cNvSpPr/>
            <p:nvPr/>
          </p:nvSpPr>
          <p:spPr>
            <a:xfrm>
              <a:off x="7385163" y="815969"/>
              <a:ext cx="557177"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5" name="TextBox 14"/>
          <p:cNvSpPr txBox="1">
            <a:spLocks noChangeArrowheads="1"/>
          </p:cNvSpPr>
          <p:nvPr/>
        </p:nvSpPr>
        <p:spPr bwMode="auto">
          <a:xfrm>
            <a:off x="857250" y="839788"/>
            <a:ext cx="1160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r>
              <a:rPr lang="en-US" altLang="en-US" sz="2400" dirty="0">
                <a:latin typeface="Franklin Gothic Medium" panose="020B0603020102020204" pitchFamily="34" charset="0"/>
                <a:cs typeface="Aharoni" panose="02010803020104030203" pitchFamily="2" charset="-79"/>
              </a:rPr>
              <a:t>Results</a:t>
            </a:r>
            <a:endParaRPr lang="en-US" altLang="en-US" dirty="0">
              <a:latin typeface="Franklin Gothic Medium" panose="020B0603020102020204" pitchFamily="34" charset="0"/>
              <a:cs typeface="Aharoni" panose="02010803020104030203" pitchFamily="2" charset="-79"/>
            </a:endParaRPr>
          </a:p>
        </p:txBody>
      </p:sp>
      <p:sp>
        <p:nvSpPr>
          <p:cNvPr id="17" name="Flowchart: Data 13"/>
          <p:cNvSpPr/>
          <p:nvPr/>
        </p:nvSpPr>
        <p:spPr>
          <a:xfrm>
            <a:off x="6230938" y="815975"/>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Flowchart: Data 13"/>
          <p:cNvSpPr/>
          <p:nvPr/>
        </p:nvSpPr>
        <p:spPr>
          <a:xfrm>
            <a:off x="7707419" y="822326"/>
            <a:ext cx="557212" cy="5254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2304553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
          <p:cNvGrpSpPr>
            <a:grpSpLocks/>
          </p:cNvGrpSpPr>
          <p:nvPr/>
        </p:nvGrpSpPr>
        <p:grpSpPr bwMode="auto">
          <a:xfrm>
            <a:off x="-38100" y="800100"/>
            <a:ext cx="9182100" cy="541338"/>
            <a:chOff x="-37509" y="800100"/>
            <a:chExt cx="9181509" cy="541138"/>
          </a:xfrm>
        </p:grpSpPr>
        <p:sp>
          <p:nvSpPr>
            <p:cNvPr id="3" name="Rectangle 2"/>
            <p:cNvSpPr/>
            <p:nvPr/>
          </p:nvSpPr>
          <p:spPr>
            <a:xfrm>
              <a:off x="589" y="822317"/>
              <a:ext cx="9143411" cy="51892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 name="Flowchart: Data 6"/>
            <p:cNvSpPr/>
            <p:nvPr/>
          </p:nvSpPr>
          <p:spPr>
            <a:xfrm>
              <a:off x="-13699" y="808035"/>
              <a:ext cx="871482" cy="53320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274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3 w 3726"/>
                <a:gd name="connsiteY0" fmla="*/ 10593 h 10593"/>
                <a:gd name="connsiteX1" fmla="*/ 0 w 3726"/>
                <a:gd name="connsiteY1" fmla="*/ 148 h 10593"/>
                <a:gd name="connsiteX2" fmla="*/ 3726 w 3726"/>
                <a:gd name="connsiteY2" fmla="*/ 0 h 10593"/>
                <a:gd name="connsiteX3" fmla="*/ 1726 w 3726"/>
                <a:gd name="connsiteY3" fmla="*/ 10000 h 10593"/>
                <a:gd name="connsiteX4" fmla="*/ 3 w 3726"/>
                <a:gd name="connsiteY4" fmla="*/ 10593 h 10593"/>
                <a:gd name="connsiteX0" fmla="*/ 0 w 10171"/>
                <a:gd name="connsiteY0" fmla="*/ 9720 h 9720"/>
                <a:gd name="connsiteX1" fmla="*/ 171 w 10171"/>
                <a:gd name="connsiteY1" fmla="*/ 140 h 9720"/>
                <a:gd name="connsiteX2" fmla="*/ 10171 w 10171"/>
                <a:gd name="connsiteY2" fmla="*/ 0 h 9720"/>
                <a:gd name="connsiteX3" fmla="*/ 4803 w 10171"/>
                <a:gd name="connsiteY3" fmla="*/ 9440 h 9720"/>
                <a:gd name="connsiteX4" fmla="*/ 0 w 10171"/>
                <a:gd name="connsiteY4" fmla="*/ 9720 h 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9720">
                  <a:moveTo>
                    <a:pt x="0" y="9720"/>
                  </a:moveTo>
                  <a:cubicBezTo>
                    <a:pt x="-3" y="6433"/>
                    <a:pt x="174" y="3427"/>
                    <a:pt x="171" y="140"/>
                  </a:cubicBezTo>
                  <a:lnTo>
                    <a:pt x="10171" y="0"/>
                  </a:lnTo>
                  <a:lnTo>
                    <a:pt x="4803" y="9440"/>
                  </a:lnTo>
                  <a:lnTo>
                    <a:pt x="0" y="9720"/>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Flowchart: Data 9"/>
            <p:cNvSpPr/>
            <p:nvPr/>
          </p:nvSpPr>
          <p:spPr>
            <a:xfrm>
              <a:off x="-37509" y="800100"/>
              <a:ext cx="623848" cy="5189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545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0 w 2475"/>
                <a:gd name="connsiteY0" fmla="*/ 10000 h 10000"/>
                <a:gd name="connsiteX1" fmla="*/ 20 w 2475"/>
                <a:gd name="connsiteY1" fmla="*/ 148 h 10000"/>
                <a:gd name="connsiteX2" fmla="*/ 2475 w 2475"/>
                <a:gd name="connsiteY2" fmla="*/ 0 h 10000"/>
                <a:gd name="connsiteX3" fmla="*/ 475 w 2475"/>
                <a:gd name="connsiteY3" fmla="*/ 10000 h 10000"/>
                <a:gd name="connsiteX4" fmla="*/ 0 w 24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 h="10000">
                  <a:moveTo>
                    <a:pt x="0" y="10000"/>
                  </a:moveTo>
                  <a:cubicBezTo>
                    <a:pt x="7" y="6716"/>
                    <a:pt x="13" y="3432"/>
                    <a:pt x="20" y="148"/>
                  </a:cubicBezTo>
                  <a:lnTo>
                    <a:pt x="2475" y="0"/>
                  </a:lnTo>
                  <a:lnTo>
                    <a:pt x="475" y="10000"/>
                  </a:lnTo>
                  <a:lnTo>
                    <a:pt x="0" y="10000"/>
                  </a:lnTo>
                  <a:close/>
                </a:path>
              </a:pathLst>
            </a:custGeom>
            <a:solidFill>
              <a:srgbClr val="00805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Flowchart: Data 13"/>
            <p:cNvSpPr/>
            <p:nvPr/>
          </p:nvSpPr>
          <p:spPr>
            <a:xfrm>
              <a:off x="6516857"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Flowchart: Data 13"/>
            <p:cNvSpPr/>
            <p:nvPr/>
          </p:nvSpPr>
          <p:spPr>
            <a:xfrm>
              <a:off x="6794651"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Flowchart: Data 13"/>
            <p:cNvSpPr/>
            <p:nvPr/>
          </p:nvSpPr>
          <p:spPr>
            <a:xfrm>
              <a:off x="7086732"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Flowchart: Data 13"/>
            <p:cNvSpPr/>
            <p:nvPr/>
          </p:nvSpPr>
          <p:spPr>
            <a:xfrm>
              <a:off x="7385163" y="815969"/>
              <a:ext cx="557177"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0" name="Flowchart: Data 13"/>
          <p:cNvSpPr/>
          <p:nvPr/>
        </p:nvSpPr>
        <p:spPr>
          <a:xfrm>
            <a:off x="6230938" y="815975"/>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TextBox 22"/>
          <p:cNvSpPr txBox="1">
            <a:spLocks noChangeArrowheads="1"/>
          </p:cNvSpPr>
          <p:nvPr/>
        </p:nvSpPr>
        <p:spPr bwMode="auto">
          <a:xfrm>
            <a:off x="857250" y="839788"/>
            <a:ext cx="1773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r>
              <a:rPr lang="en-US" altLang="en-US" sz="2400" dirty="0" smtClean="0">
                <a:latin typeface="Franklin Gothic Medium" panose="020B0603020102020204" pitchFamily="34" charset="0"/>
                <a:cs typeface="Aharoni" panose="02010803020104030203" pitchFamily="2" charset="-79"/>
              </a:rPr>
              <a:t>Background</a:t>
            </a:r>
            <a:endParaRPr lang="en-US" altLang="en-US" dirty="0">
              <a:latin typeface="Franklin Gothic Medium" panose="020B0603020102020204" pitchFamily="34" charset="0"/>
              <a:cs typeface="Aharoni" panose="02010803020104030203" pitchFamily="2" charset="-79"/>
            </a:endParaRPr>
          </a:p>
        </p:txBody>
      </p:sp>
      <p:sp>
        <p:nvSpPr>
          <p:cNvPr id="12" name="TextBox 24"/>
          <p:cNvSpPr txBox="1"/>
          <p:nvPr/>
        </p:nvSpPr>
        <p:spPr>
          <a:xfrm>
            <a:off x="1112838" y="1557338"/>
            <a:ext cx="7764462" cy="1200329"/>
          </a:xfrm>
          <a:prstGeom prst="rect">
            <a:avLst/>
          </a:prstGeom>
          <a:noFill/>
        </p:spPr>
        <p:txBody>
          <a:bodyPr>
            <a:spAutoFit/>
          </a:bodyPr>
          <a:lstStyle/>
          <a:p>
            <a:pPr marL="285750" indent="-285750">
              <a:buFont typeface="Wingdings" panose="05000000000000000000" pitchFamily="2" charset="2"/>
              <a:buChar char="q"/>
              <a:defRPr/>
            </a:pPr>
            <a:r>
              <a:rPr lang="en-US" dirty="0" smtClean="0"/>
              <a:t>Search Algorithm: try to find the </a:t>
            </a:r>
            <a:r>
              <a:rPr lang="en-US" dirty="0" smtClean="0"/>
              <a:t>input </a:t>
            </a:r>
            <a:r>
              <a:rPr lang="en-US" dirty="0" smtClean="0"/>
              <a:t>parameters corresponding to an optimal objective function value.</a:t>
            </a:r>
          </a:p>
          <a:p>
            <a:pPr marL="285750" indent="-285750">
              <a:buFont typeface="Wingdings" panose="05000000000000000000" pitchFamily="2" charset="2"/>
              <a:buChar char="q"/>
              <a:defRPr/>
            </a:pPr>
            <a:endParaRPr lang="en-US" dirty="0"/>
          </a:p>
          <a:p>
            <a:pPr marL="285750" indent="-285750">
              <a:buFont typeface="Wingdings" panose="05000000000000000000" pitchFamily="2" charset="2"/>
              <a:buChar char="q"/>
              <a:defRPr/>
            </a:pPr>
            <a:r>
              <a:rPr lang="en-US" dirty="0" smtClean="0"/>
              <a:t>Two main branches:</a:t>
            </a:r>
          </a:p>
        </p:txBody>
      </p:sp>
      <p:graphicFrame>
        <p:nvGraphicFramePr>
          <p:cNvPr id="13" name="Tableau 12"/>
          <p:cNvGraphicFramePr>
            <a:graphicFrameLocks noGrp="1"/>
          </p:cNvGraphicFramePr>
          <p:nvPr>
            <p:extLst>
              <p:ext uri="{D42A27DB-BD31-4B8C-83A1-F6EECF244321}">
                <p14:modId xmlns:p14="http://schemas.microsoft.com/office/powerpoint/2010/main" val="2980112166"/>
              </p:ext>
            </p:extLst>
          </p:nvPr>
        </p:nvGraphicFramePr>
        <p:xfrm>
          <a:off x="1567654" y="2788009"/>
          <a:ext cx="6531316" cy="2108200"/>
        </p:xfrm>
        <a:graphic>
          <a:graphicData uri="http://schemas.openxmlformats.org/drawingml/2006/table">
            <a:tbl>
              <a:tblPr firstRow="1" bandRow="1">
                <a:tableStyleId>{C083E6E3-FA7D-4D7B-A595-EF9225AFEA82}</a:tableStyleId>
              </a:tblPr>
              <a:tblGrid>
                <a:gridCol w="3265658">
                  <a:extLst>
                    <a:ext uri="{9D8B030D-6E8A-4147-A177-3AD203B41FA5}">
                      <a16:colId xmlns:a16="http://schemas.microsoft.com/office/drawing/2014/main" val="1754127930"/>
                    </a:ext>
                  </a:extLst>
                </a:gridCol>
                <a:gridCol w="3265658">
                  <a:extLst>
                    <a:ext uri="{9D8B030D-6E8A-4147-A177-3AD203B41FA5}">
                      <a16:colId xmlns:a16="http://schemas.microsoft.com/office/drawing/2014/main" val="1765378287"/>
                    </a:ext>
                  </a:extLst>
                </a:gridCol>
              </a:tblGrid>
              <a:tr h="370840">
                <a:tc>
                  <a:txBody>
                    <a:bodyPr/>
                    <a:lstStyle/>
                    <a:p>
                      <a:pPr algn="ctr"/>
                      <a:r>
                        <a:rPr lang="fr-CA" dirty="0" err="1" smtClean="0"/>
                        <a:t>Stochastic</a:t>
                      </a:r>
                      <a:r>
                        <a:rPr lang="fr-CA" dirty="0" smtClean="0"/>
                        <a:t> </a:t>
                      </a:r>
                      <a:r>
                        <a:rPr lang="fr-CA" dirty="0" err="1" smtClean="0"/>
                        <a:t>Search</a:t>
                      </a:r>
                      <a:endParaRPr lang="en-CA" dirty="0"/>
                    </a:p>
                  </a:txBody>
                  <a:tcPr/>
                </a:tc>
                <a:tc>
                  <a:txBody>
                    <a:bodyPr/>
                    <a:lstStyle/>
                    <a:p>
                      <a:pPr algn="ctr"/>
                      <a:r>
                        <a:rPr lang="fr-CA" dirty="0" err="1" smtClean="0"/>
                        <a:t>Gradiant</a:t>
                      </a:r>
                      <a:r>
                        <a:rPr lang="fr-CA" dirty="0" smtClean="0"/>
                        <a:t> </a:t>
                      </a:r>
                      <a:r>
                        <a:rPr lang="fr-CA" dirty="0" err="1" smtClean="0"/>
                        <a:t>based</a:t>
                      </a:r>
                      <a:r>
                        <a:rPr lang="fr-CA" dirty="0" smtClean="0"/>
                        <a:t> </a:t>
                      </a:r>
                      <a:r>
                        <a:rPr lang="fr-CA" dirty="0" err="1" smtClean="0"/>
                        <a:t>Search</a:t>
                      </a:r>
                      <a:r>
                        <a:rPr lang="fr-CA" dirty="0" smtClean="0"/>
                        <a:t> </a:t>
                      </a:r>
                      <a:r>
                        <a:rPr lang="fr-CA" baseline="0" dirty="0" smtClean="0"/>
                        <a:t> </a:t>
                      </a:r>
                      <a:endParaRPr lang="en-CA" dirty="0"/>
                    </a:p>
                  </a:txBody>
                  <a:tcPr/>
                </a:tc>
                <a:extLst>
                  <a:ext uri="{0D108BD9-81ED-4DB2-BD59-A6C34878D82A}">
                    <a16:rowId xmlns:a16="http://schemas.microsoft.com/office/drawing/2014/main" val="2374816968"/>
                  </a:ext>
                </a:extLst>
              </a:tr>
              <a:tr h="123613">
                <a:tc>
                  <a:txBody>
                    <a:bodyPr/>
                    <a:lstStyle/>
                    <a:p>
                      <a:pPr algn="ctr"/>
                      <a:r>
                        <a:rPr lang="fr-CA" dirty="0" smtClean="0"/>
                        <a:t>No</a:t>
                      </a:r>
                      <a:r>
                        <a:rPr lang="fr-CA" baseline="0" dirty="0" smtClean="0"/>
                        <a:t> </a:t>
                      </a:r>
                      <a:r>
                        <a:rPr lang="fr-CA" baseline="0" dirty="0" err="1" smtClean="0"/>
                        <a:t>Search</a:t>
                      </a:r>
                      <a:r>
                        <a:rPr lang="fr-CA" baseline="0" dirty="0" smtClean="0"/>
                        <a:t> Direction (</a:t>
                      </a:r>
                      <a:r>
                        <a:rPr lang="fr-CA" baseline="0" dirty="0" err="1" smtClean="0"/>
                        <a:t>try</a:t>
                      </a:r>
                      <a:r>
                        <a:rPr lang="fr-CA" baseline="0" dirty="0" smtClean="0"/>
                        <a:t> to look </a:t>
                      </a:r>
                      <a:r>
                        <a:rPr lang="fr-CA" baseline="0" dirty="0" err="1" smtClean="0"/>
                        <a:t>everywhere</a:t>
                      </a:r>
                      <a:r>
                        <a:rPr lang="fr-CA" baseline="0" dirty="0" smtClean="0"/>
                        <a:t>)</a:t>
                      </a:r>
                      <a:endParaRPr lang="en-CA" dirty="0"/>
                    </a:p>
                  </a:txBody>
                  <a:tcPr/>
                </a:tc>
                <a:tc>
                  <a:txBody>
                    <a:bodyPr/>
                    <a:lstStyle/>
                    <a:p>
                      <a:pPr algn="ctr"/>
                      <a:r>
                        <a:rPr lang="fr-CA" dirty="0" err="1" smtClean="0"/>
                        <a:t>Specific</a:t>
                      </a:r>
                      <a:r>
                        <a:rPr lang="fr-CA" dirty="0" smtClean="0"/>
                        <a:t> </a:t>
                      </a:r>
                      <a:r>
                        <a:rPr lang="fr-CA" dirty="0" err="1" smtClean="0"/>
                        <a:t>path</a:t>
                      </a:r>
                      <a:r>
                        <a:rPr lang="fr-CA" dirty="0" smtClean="0"/>
                        <a:t> (Gradient</a:t>
                      </a:r>
                      <a:r>
                        <a:rPr lang="fr-CA" baseline="0" dirty="0" smtClean="0"/>
                        <a:t> and </a:t>
                      </a:r>
                      <a:r>
                        <a:rPr lang="fr-CA" baseline="0" dirty="0" err="1" smtClean="0"/>
                        <a:t>Hessian</a:t>
                      </a:r>
                      <a:r>
                        <a:rPr lang="fr-CA" baseline="0" dirty="0" smtClean="0"/>
                        <a:t>)</a:t>
                      </a:r>
                      <a:endParaRPr lang="en-CA" dirty="0"/>
                    </a:p>
                  </a:txBody>
                  <a:tcPr/>
                </a:tc>
                <a:extLst>
                  <a:ext uri="{0D108BD9-81ED-4DB2-BD59-A6C34878D82A}">
                    <a16:rowId xmlns:a16="http://schemas.microsoft.com/office/drawing/2014/main" val="2299637847"/>
                  </a:ext>
                </a:extLst>
              </a:tr>
              <a:tr h="242147">
                <a:tc>
                  <a:txBody>
                    <a:bodyPr/>
                    <a:lstStyle/>
                    <a:p>
                      <a:pPr algn="ctr"/>
                      <a:r>
                        <a:rPr lang="fr-CA" dirty="0" smtClean="0"/>
                        <a:t>Population of Solution</a:t>
                      </a:r>
                      <a:endParaRPr lang="en-CA" dirty="0"/>
                    </a:p>
                  </a:txBody>
                  <a:tcPr/>
                </a:tc>
                <a:tc>
                  <a:txBody>
                    <a:bodyPr/>
                    <a:lstStyle/>
                    <a:p>
                      <a:pPr algn="ctr"/>
                      <a:r>
                        <a:rPr lang="fr-CA" dirty="0" err="1" smtClean="0"/>
                        <a:t>Individual</a:t>
                      </a:r>
                      <a:r>
                        <a:rPr lang="fr-CA" dirty="0" smtClean="0"/>
                        <a:t> Solution (</a:t>
                      </a:r>
                      <a:r>
                        <a:rPr lang="fr-CA" dirty="0" err="1" smtClean="0"/>
                        <a:t>commonly</a:t>
                      </a:r>
                      <a:r>
                        <a:rPr lang="fr-CA" dirty="0" smtClean="0"/>
                        <a:t>)</a:t>
                      </a:r>
                      <a:endParaRPr lang="en-CA" dirty="0"/>
                    </a:p>
                  </a:txBody>
                  <a:tcPr/>
                </a:tc>
                <a:extLst>
                  <a:ext uri="{0D108BD9-81ED-4DB2-BD59-A6C34878D82A}">
                    <a16:rowId xmlns:a16="http://schemas.microsoft.com/office/drawing/2014/main" val="2984443618"/>
                  </a:ext>
                </a:extLst>
              </a:tr>
              <a:tr h="18288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dirty="0" err="1" smtClean="0"/>
                        <a:t>Stopping</a:t>
                      </a:r>
                      <a:r>
                        <a:rPr lang="fr-CA" dirty="0" smtClean="0"/>
                        <a:t> </a:t>
                      </a:r>
                      <a:r>
                        <a:rPr lang="fr-CA" dirty="0" err="1" smtClean="0"/>
                        <a:t>Criteria</a:t>
                      </a:r>
                      <a:r>
                        <a:rPr lang="fr-CA" dirty="0" smtClean="0"/>
                        <a:t> (User</a:t>
                      </a:r>
                      <a:r>
                        <a:rPr lang="fr-CA" baseline="0" dirty="0" smtClean="0"/>
                        <a:t> </a:t>
                      </a:r>
                      <a:r>
                        <a:rPr lang="fr-CA" baseline="0" dirty="0" err="1" smtClean="0"/>
                        <a:t>defined</a:t>
                      </a:r>
                      <a:r>
                        <a:rPr lang="fr-CA" dirty="0" smtClean="0"/>
                        <a:t>)</a:t>
                      </a:r>
                      <a:endParaRPr lang="en-CA" dirty="0" smtClean="0"/>
                    </a:p>
                  </a:txBody>
                  <a:tcPr/>
                </a:tc>
                <a:tc>
                  <a:txBody>
                    <a:bodyPr/>
                    <a:lstStyle/>
                    <a:p>
                      <a:pPr algn="ctr"/>
                      <a:r>
                        <a:rPr lang="fr-CA" dirty="0" err="1" smtClean="0"/>
                        <a:t>Stopping</a:t>
                      </a:r>
                      <a:r>
                        <a:rPr lang="fr-CA" dirty="0" smtClean="0"/>
                        <a:t> </a:t>
                      </a:r>
                      <a:r>
                        <a:rPr lang="fr-CA" dirty="0" err="1" smtClean="0"/>
                        <a:t>Criteria</a:t>
                      </a:r>
                      <a:r>
                        <a:rPr lang="fr-CA" dirty="0" smtClean="0"/>
                        <a:t> (</a:t>
                      </a:r>
                      <a:r>
                        <a:rPr lang="fr-CA" dirty="0" err="1" smtClean="0"/>
                        <a:t>automatic</a:t>
                      </a:r>
                      <a:r>
                        <a:rPr lang="fr-CA" dirty="0" smtClean="0"/>
                        <a:t>)</a:t>
                      </a:r>
                      <a:endParaRPr lang="en-CA" dirty="0"/>
                    </a:p>
                  </a:txBody>
                  <a:tcPr/>
                </a:tc>
                <a:extLst>
                  <a:ext uri="{0D108BD9-81ED-4DB2-BD59-A6C34878D82A}">
                    <a16:rowId xmlns:a16="http://schemas.microsoft.com/office/drawing/2014/main" val="2197894729"/>
                  </a:ext>
                </a:extLst>
              </a:tr>
              <a:tr h="18288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dirty="0" smtClean="0"/>
                        <a:t>i.e. </a:t>
                      </a:r>
                      <a:r>
                        <a:rPr lang="fr-CA" dirty="0" err="1" smtClean="0"/>
                        <a:t>Genetic</a:t>
                      </a:r>
                      <a:r>
                        <a:rPr lang="fr-CA" dirty="0" smtClean="0"/>
                        <a:t> </a:t>
                      </a:r>
                      <a:r>
                        <a:rPr lang="fr-CA" dirty="0" err="1" smtClean="0"/>
                        <a:t>Algorithm</a:t>
                      </a:r>
                      <a:endParaRPr lang="en-CA" dirty="0" smtClean="0"/>
                    </a:p>
                  </a:txBody>
                  <a:tcPr/>
                </a:tc>
                <a:tc>
                  <a:txBody>
                    <a:bodyPr/>
                    <a:lstStyle/>
                    <a:p>
                      <a:pPr algn="ctr"/>
                      <a:r>
                        <a:rPr lang="fr-CA" dirty="0" smtClean="0"/>
                        <a:t>i.e. Gradient </a:t>
                      </a:r>
                      <a:r>
                        <a:rPr lang="fr-CA" dirty="0" err="1" smtClean="0"/>
                        <a:t>Descent</a:t>
                      </a:r>
                      <a:endParaRPr lang="en-CA" dirty="0"/>
                    </a:p>
                  </a:txBody>
                  <a:tcPr/>
                </a:tc>
                <a:extLst>
                  <a:ext uri="{0D108BD9-81ED-4DB2-BD59-A6C34878D82A}">
                    <a16:rowId xmlns:a16="http://schemas.microsoft.com/office/drawing/2014/main" val="4045439251"/>
                  </a:ext>
                </a:extLst>
              </a:tr>
            </a:tbl>
          </a:graphicData>
        </a:graphic>
      </p:graphicFrame>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729" y="4905955"/>
            <a:ext cx="1568042" cy="1803248"/>
          </a:xfrm>
          <a:prstGeom prst="rect">
            <a:avLst/>
          </a:prstGeom>
        </p:spPr>
      </p:pic>
      <p:pic>
        <p:nvPicPr>
          <p:cNvPr id="15" name="Picture 2"/>
          <p:cNvPicPr/>
          <p:nvPr/>
        </p:nvPicPr>
        <p:blipFill rotWithShape="1">
          <a:blip r:embed="rId3">
            <a:extLst>
              <a:ext uri="{28A0092B-C50C-407E-A947-70E740481C1C}">
                <a14:useLocalDpi xmlns:a14="http://schemas.microsoft.com/office/drawing/2010/main" val="0"/>
              </a:ext>
            </a:extLst>
          </a:blip>
          <a:srcRect l="13235" t="24222" r="6949" b="12803"/>
          <a:stretch/>
        </p:blipFill>
        <p:spPr bwMode="auto">
          <a:xfrm>
            <a:off x="1794167" y="4905955"/>
            <a:ext cx="3013839" cy="18373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663792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p:cNvGrpSpPr>
          <p:nvPr/>
        </p:nvGrpSpPr>
        <p:grpSpPr bwMode="auto">
          <a:xfrm>
            <a:off x="-38100" y="800100"/>
            <a:ext cx="9182100" cy="541338"/>
            <a:chOff x="-37509" y="800100"/>
            <a:chExt cx="9181509" cy="541138"/>
          </a:xfrm>
        </p:grpSpPr>
        <p:sp>
          <p:nvSpPr>
            <p:cNvPr id="14" name="Rectangle 13"/>
            <p:cNvSpPr/>
            <p:nvPr/>
          </p:nvSpPr>
          <p:spPr>
            <a:xfrm>
              <a:off x="589" y="822317"/>
              <a:ext cx="9143411" cy="51892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Flowchart: Data 6"/>
            <p:cNvSpPr/>
            <p:nvPr/>
          </p:nvSpPr>
          <p:spPr>
            <a:xfrm>
              <a:off x="-13699" y="808035"/>
              <a:ext cx="871482" cy="53320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274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3 w 3726"/>
                <a:gd name="connsiteY0" fmla="*/ 10593 h 10593"/>
                <a:gd name="connsiteX1" fmla="*/ 0 w 3726"/>
                <a:gd name="connsiteY1" fmla="*/ 148 h 10593"/>
                <a:gd name="connsiteX2" fmla="*/ 3726 w 3726"/>
                <a:gd name="connsiteY2" fmla="*/ 0 h 10593"/>
                <a:gd name="connsiteX3" fmla="*/ 1726 w 3726"/>
                <a:gd name="connsiteY3" fmla="*/ 10000 h 10593"/>
                <a:gd name="connsiteX4" fmla="*/ 3 w 3726"/>
                <a:gd name="connsiteY4" fmla="*/ 10593 h 10593"/>
                <a:gd name="connsiteX0" fmla="*/ 0 w 10171"/>
                <a:gd name="connsiteY0" fmla="*/ 9720 h 9720"/>
                <a:gd name="connsiteX1" fmla="*/ 171 w 10171"/>
                <a:gd name="connsiteY1" fmla="*/ 140 h 9720"/>
                <a:gd name="connsiteX2" fmla="*/ 10171 w 10171"/>
                <a:gd name="connsiteY2" fmla="*/ 0 h 9720"/>
                <a:gd name="connsiteX3" fmla="*/ 4803 w 10171"/>
                <a:gd name="connsiteY3" fmla="*/ 9440 h 9720"/>
                <a:gd name="connsiteX4" fmla="*/ 0 w 10171"/>
                <a:gd name="connsiteY4" fmla="*/ 9720 h 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9720">
                  <a:moveTo>
                    <a:pt x="0" y="9720"/>
                  </a:moveTo>
                  <a:cubicBezTo>
                    <a:pt x="-3" y="6433"/>
                    <a:pt x="174" y="3427"/>
                    <a:pt x="171" y="140"/>
                  </a:cubicBezTo>
                  <a:lnTo>
                    <a:pt x="10171" y="0"/>
                  </a:lnTo>
                  <a:lnTo>
                    <a:pt x="4803" y="9440"/>
                  </a:lnTo>
                  <a:lnTo>
                    <a:pt x="0" y="9720"/>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Flowchart: Data 9"/>
            <p:cNvSpPr/>
            <p:nvPr/>
          </p:nvSpPr>
          <p:spPr>
            <a:xfrm>
              <a:off x="-37509" y="800100"/>
              <a:ext cx="623848" cy="5189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545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0 w 2475"/>
                <a:gd name="connsiteY0" fmla="*/ 10000 h 10000"/>
                <a:gd name="connsiteX1" fmla="*/ 20 w 2475"/>
                <a:gd name="connsiteY1" fmla="*/ 148 h 10000"/>
                <a:gd name="connsiteX2" fmla="*/ 2475 w 2475"/>
                <a:gd name="connsiteY2" fmla="*/ 0 h 10000"/>
                <a:gd name="connsiteX3" fmla="*/ 475 w 2475"/>
                <a:gd name="connsiteY3" fmla="*/ 10000 h 10000"/>
                <a:gd name="connsiteX4" fmla="*/ 0 w 24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 h="10000">
                  <a:moveTo>
                    <a:pt x="0" y="10000"/>
                  </a:moveTo>
                  <a:cubicBezTo>
                    <a:pt x="7" y="6716"/>
                    <a:pt x="13" y="3432"/>
                    <a:pt x="20" y="148"/>
                  </a:cubicBezTo>
                  <a:lnTo>
                    <a:pt x="2475" y="0"/>
                  </a:lnTo>
                  <a:lnTo>
                    <a:pt x="475" y="10000"/>
                  </a:lnTo>
                  <a:lnTo>
                    <a:pt x="0" y="10000"/>
                  </a:lnTo>
                  <a:close/>
                </a:path>
              </a:pathLst>
            </a:custGeom>
            <a:solidFill>
              <a:srgbClr val="00805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Flowchart: Data 13"/>
            <p:cNvSpPr/>
            <p:nvPr/>
          </p:nvSpPr>
          <p:spPr>
            <a:xfrm>
              <a:off x="6516857"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Flowchart: Data 13"/>
            <p:cNvSpPr/>
            <p:nvPr/>
          </p:nvSpPr>
          <p:spPr>
            <a:xfrm>
              <a:off x="6794651"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Flowchart: Data 13"/>
            <p:cNvSpPr/>
            <p:nvPr/>
          </p:nvSpPr>
          <p:spPr>
            <a:xfrm>
              <a:off x="7086732"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Flowchart: Data 13"/>
            <p:cNvSpPr/>
            <p:nvPr/>
          </p:nvSpPr>
          <p:spPr>
            <a:xfrm>
              <a:off x="7385163" y="815969"/>
              <a:ext cx="557177"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1" name="TextBox 20"/>
          <p:cNvSpPr txBox="1">
            <a:spLocks noChangeArrowheads="1"/>
          </p:cNvSpPr>
          <p:nvPr/>
        </p:nvSpPr>
        <p:spPr bwMode="auto">
          <a:xfrm>
            <a:off x="857250" y="839788"/>
            <a:ext cx="1160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r>
              <a:rPr lang="en-US" altLang="en-US" sz="2400" dirty="0">
                <a:latin typeface="Franklin Gothic Medium" panose="020B0603020102020204" pitchFamily="34" charset="0"/>
                <a:cs typeface="Aharoni" panose="02010803020104030203" pitchFamily="2" charset="-79"/>
              </a:rPr>
              <a:t>Results</a:t>
            </a:r>
            <a:endParaRPr lang="en-US" altLang="en-US" dirty="0">
              <a:latin typeface="Franklin Gothic Medium" panose="020B0603020102020204" pitchFamily="34" charset="0"/>
              <a:cs typeface="Aharoni" panose="02010803020104030203" pitchFamily="2" charset="-79"/>
            </a:endParaRPr>
          </a:p>
        </p:txBody>
      </p:sp>
      <p:sp>
        <p:nvSpPr>
          <p:cNvPr id="23" name="Flowchart: Data 13"/>
          <p:cNvSpPr/>
          <p:nvPr/>
        </p:nvSpPr>
        <p:spPr>
          <a:xfrm>
            <a:off x="6230938" y="815975"/>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aphicFrame>
        <p:nvGraphicFramePr>
          <p:cNvPr id="24" name="Table 23"/>
          <p:cNvGraphicFramePr>
            <a:graphicFrameLocks noGrp="1"/>
          </p:cNvGraphicFramePr>
          <p:nvPr>
            <p:extLst/>
          </p:nvPr>
        </p:nvGraphicFramePr>
        <p:xfrm>
          <a:off x="4836687" y="1519299"/>
          <a:ext cx="4165600" cy="1171575"/>
        </p:xfrm>
        <a:graphic>
          <a:graphicData uri="http://schemas.openxmlformats.org/drawingml/2006/table">
            <a:tbl>
              <a:tblPr firstRow="1" firstCol="1" bandRow="1"/>
              <a:tblGrid>
                <a:gridCol w="742950">
                  <a:extLst>
                    <a:ext uri="{9D8B030D-6E8A-4147-A177-3AD203B41FA5}">
                      <a16:colId xmlns:a16="http://schemas.microsoft.com/office/drawing/2014/main" val="3801305673"/>
                    </a:ext>
                  </a:extLst>
                </a:gridCol>
                <a:gridCol w="1479550">
                  <a:extLst>
                    <a:ext uri="{9D8B030D-6E8A-4147-A177-3AD203B41FA5}">
                      <a16:colId xmlns:a16="http://schemas.microsoft.com/office/drawing/2014/main" val="736817673"/>
                    </a:ext>
                  </a:extLst>
                </a:gridCol>
                <a:gridCol w="1943100">
                  <a:extLst>
                    <a:ext uri="{9D8B030D-6E8A-4147-A177-3AD203B41FA5}">
                      <a16:colId xmlns:a16="http://schemas.microsoft.com/office/drawing/2014/main" val="2532971893"/>
                    </a:ext>
                  </a:extLst>
                </a:gridCol>
              </a:tblGrid>
              <a:tr h="200025">
                <a:tc>
                  <a:txBody>
                    <a:bodyPr/>
                    <a:lstStyle/>
                    <a:p>
                      <a:pPr algn="l">
                        <a:lnSpc>
                          <a:spcPct val="107000"/>
                        </a:lnSpc>
                      </a:pPr>
                      <a:endParaRPr lang="en-US" sz="1100" dirty="0">
                        <a:effectLst/>
                        <a:latin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Genetic Algorithm</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Genetic Similarity Algorithm</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37988"/>
                  </a:ext>
                </a:extLst>
              </a:tr>
              <a:tr h="200025">
                <a:tc>
                  <a:txBody>
                    <a:bodyPr/>
                    <a:lstStyle/>
                    <a:p>
                      <a:pPr marL="0" marR="0" algn="l">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Pop. Size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4256708431"/>
                  </a:ext>
                </a:extLst>
              </a:tr>
              <a:tr h="190500">
                <a:tc>
                  <a:txBody>
                    <a:bodyPr/>
                    <a:lstStyle/>
                    <a:p>
                      <a:pPr marL="0" marR="0" algn="l">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Elite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extLst>
                  <a:ext uri="{0D108BD9-81ED-4DB2-BD59-A6C34878D82A}">
                    <a16:rowId xmlns:a16="http://schemas.microsoft.com/office/drawing/2014/main" val="4198810327"/>
                  </a:ext>
                </a:extLst>
              </a:tr>
              <a:tr h="190500">
                <a:tc>
                  <a:txBody>
                    <a:bodyPr/>
                    <a:lstStyle/>
                    <a:p>
                      <a:pPr marL="0" marR="0" algn="l">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Crossover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70%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40%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18507401"/>
                  </a:ext>
                </a:extLst>
              </a:tr>
              <a:tr h="190500">
                <a:tc>
                  <a:txBody>
                    <a:bodyPr/>
                    <a:lstStyle/>
                    <a:p>
                      <a:pPr marL="0" marR="0" algn="l">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Mutation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383191557"/>
                  </a:ext>
                </a:extLst>
              </a:tr>
              <a:tr h="200025">
                <a:tc>
                  <a:txBody>
                    <a:bodyPr/>
                    <a:lstStyle/>
                    <a:p>
                      <a:pPr marL="0" marR="0" algn="l">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Similarity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30%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5131575"/>
                  </a:ext>
                </a:extLst>
              </a:tr>
            </a:tbl>
          </a:graphicData>
        </a:graphic>
      </p:graphicFrame>
      <p:graphicFrame>
        <p:nvGraphicFramePr>
          <p:cNvPr id="25" name="Table 24"/>
          <p:cNvGraphicFramePr>
            <a:graphicFrameLocks noGrp="1"/>
          </p:cNvGraphicFramePr>
          <p:nvPr>
            <p:extLst/>
          </p:nvPr>
        </p:nvGraphicFramePr>
        <p:xfrm>
          <a:off x="1861503" y="5983287"/>
          <a:ext cx="6080760" cy="587121"/>
        </p:xfrm>
        <a:graphic>
          <a:graphicData uri="http://schemas.openxmlformats.org/drawingml/2006/table">
            <a:tbl>
              <a:tblPr firstRow="1" firstCol="1" bandRow="1"/>
              <a:tblGrid>
                <a:gridCol w="1216025">
                  <a:extLst>
                    <a:ext uri="{9D8B030D-6E8A-4147-A177-3AD203B41FA5}">
                      <a16:colId xmlns:a16="http://schemas.microsoft.com/office/drawing/2014/main" val="1340042508"/>
                    </a:ext>
                  </a:extLst>
                </a:gridCol>
                <a:gridCol w="1216025">
                  <a:extLst>
                    <a:ext uri="{9D8B030D-6E8A-4147-A177-3AD203B41FA5}">
                      <a16:colId xmlns:a16="http://schemas.microsoft.com/office/drawing/2014/main" val="654581785"/>
                    </a:ext>
                  </a:extLst>
                </a:gridCol>
                <a:gridCol w="1216025">
                  <a:extLst>
                    <a:ext uri="{9D8B030D-6E8A-4147-A177-3AD203B41FA5}">
                      <a16:colId xmlns:a16="http://schemas.microsoft.com/office/drawing/2014/main" val="3423506062"/>
                    </a:ext>
                  </a:extLst>
                </a:gridCol>
                <a:gridCol w="1216025">
                  <a:extLst>
                    <a:ext uri="{9D8B030D-6E8A-4147-A177-3AD203B41FA5}">
                      <a16:colId xmlns:a16="http://schemas.microsoft.com/office/drawing/2014/main" val="3844420125"/>
                    </a:ext>
                  </a:extLst>
                </a:gridCol>
                <a:gridCol w="1216660">
                  <a:extLst>
                    <a:ext uri="{9D8B030D-6E8A-4147-A177-3AD203B41FA5}">
                      <a16:colId xmlns:a16="http://schemas.microsoft.com/office/drawing/2014/main" val="3199306807"/>
                    </a:ext>
                  </a:extLst>
                </a:gridCol>
              </a:tblGrid>
              <a:tr h="0">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Arial" panose="020B0604020202020204" pitchFamily="34" charset="0"/>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Calibri" panose="020F0502020204030204" pitchFamily="34" charset="0"/>
                          <a:cs typeface="Arial" panose="020B0604020202020204" pitchFamily="34" charset="0"/>
                        </a:rPr>
                        <a:t>Average (m</a:t>
                      </a:r>
                      <a:r>
                        <a:rPr lang="en-US" sz="1200" b="1" baseline="30000">
                          <a:effectLst/>
                          <a:latin typeface="Times New Roman" panose="02020603050405020304" pitchFamily="18" charset="0"/>
                          <a:ea typeface="Calibri" panose="020F0502020204030204" pitchFamily="34" charset="0"/>
                          <a:cs typeface="Arial" panose="020B0604020202020204" pitchFamily="34" charset="0"/>
                        </a:rPr>
                        <a:t>3</a:t>
                      </a:r>
                      <a:r>
                        <a:rPr lang="en-US" sz="1200" b="1">
                          <a:effectLst/>
                          <a:latin typeface="Times New Roman" panose="02020603050405020304" pitchFamily="18" charset="0"/>
                          <a:ea typeface="Calibri" panose="020F0502020204030204" pitchFamily="34"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Calibri" panose="020F0502020204030204" pitchFamily="34" charset="0"/>
                          <a:cs typeface="Arial" panose="020B0604020202020204" pitchFamily="34" charset="0"/>
                        </a:rPr>
                        <a:t>Std.</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Calibri" panose="020F0502020204030204" pitchFamily="34" charset="0"/>
                          <a:cs typeface="Arial" panose="020B0604020202020204" pitchFamily="34" charset="0"/>
                        </a:rPr>
                        <a:t>Max. (m</a:t>
                      </a:r>
                      <a:r>
                        <a:rPr lang="en-US" sz="1200" b="1" baseline="30000">
                          <a:effectLst/>
                          <a:latin typeface="Times New Roman" panose="02020603050405020304" pitchFamily="18" charset="0"/>
                          <a:ea typeface="Calibri" panose="020F0502020204030204" pitchFamily="34" charset="0"/>
                          <a:cs typeface="Arial" panose="020B0604020202020204" pitchFamily="34" charset="0"/>
                        </a:rPr>
                        <a:t>3</a:t>
                      </a:r>
                      <a:r>
                        <a:rPr lang="en-US" sz="1200" b="1">
                          <a:effectLst/>
                          <a:latin typeface="Times New Roman" panose="02020603050405020304" pitchFamily="18" charset="0"/>
                          <a:ea typeface="Calibri" panose="020F0502020204030204" pitchFamily="34"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Calibri" panose="020F0502020204030204" pitchFamily="34" charset="0"/>
                          <a:cs typeface="Arial" panose="020B0604020202020204" pitchFamily="34" charset="0"/>
                        </a:rPr>
                        <a:t>Min. (m</a:t>
                      </a:r>
                      <a:r>
                        <a:rPr lang="en-US" sz="1200" b="1" baseline="30000">
                          <a:effectLst/>
                          <a:latin typeface="Times New Roman" panose="02020603050405020304" pitchFamily="18" charset="0"/>
                          <a:ea typeface="Calibri" panose="020F0502020204030204" pitchFamily="34" charset="0"/>
                          <a:cs typeface="Arial" panose="020B0604020202020204" pitchFamily="34" charset="0"/>
                        </a:rPr>
                        <a:t>3</a:t>
                      </a:r>
                      <a:r>
                        <a:rPr lang="en-US" sz="1200" b="1">
                          <a:effectLst/>
                          <a:latin typeface="Times New Roman" panose="02020603050405020304" pitchFamily="18" charset="0"/>
                          <a:ea typeface="Calibri" panose="020F0502020204030204" pitchFamily="34"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6259671"/>
                  </a:ext>
                </a:extLst>
              </a:tr>
              <a:tr h="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Calibri" panose="020F0502020204030204" pitchFamily="34" charset="0"/>
                          <a:cs typeface="Arial" panose="020B0604020202020204" pitchFamily="34" charset="0"/>
                        </a:rPr>
                        <a:t>GSA</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Arial" panose="020B0604020202020204" pitchFamily="34" charset="0"/>
                        </a:rPr>
                        <a:t>6.059 </a:t>
                      </a:r>
                      <a:r>
                        <a:rPr lang="en-US" sz="1200">
                          <a:solidFill>
                            <a:srgbClr val="000000"/>
                          </a:solidFill>
                          <a:effectLst/>
                          <a:latin typeface="SansSerif"/>
                          <a:ea typeface="SimSun" panose="02010600030101010101" pitchFamily="2" charset="-122"/>
                          <a:cs typeface="Times New Roman" panose="02020603050405020304" pitchFamily="18" charset="0"/>
                        </a:rPr>
                        <a:t>x</a:t>
                      </a:r>
                      <a:r>
                        <a:rPr lang="en-US" sz="1200">
                          <a:effectLst/>
                          <a:latin typeface="SansSerif"/>
                          <a:ea typeface="SimSun" panose="02010600030101010101" pitchFamily="2" charset="-122"/>
                          <a:cs typeface="Times New Roman" panose="02020603050405020304" pitchFamily="18" charset="0"/>
                        </a:rPr>
                        <a:t> </a:t>
                      </a:r>
                      <a:r>
                        <a:rPr lang="en-US" sz="1200">
                          <a:effectLst/>
                          <a:latin typeface="Times New Roman" panose="02020603050405020304" pitchFamily="18" charset="0"/>
                          <a:ea typeface="Calibri" panose="020F0502020204030204" pitchFamily="34" charset="0"/>
                          <a:cs typeface="Arial" panose="020B0604020202020204" pitchFamily="34" charset="0"/>
                        </a:rPr>
                        <a:t>10</a:t>
                      </a:r>
                      <a:r>
                        <a:rPr lang="en-US" sz="1200" baseline="30000">
                          <a:effectLst/>
                          <a:latin typeface="Times New Roman" panose="02020603050405020304" pitchFamily="18" charset="0"/>
                          <a:ea typeface="Calibri" panose="020F0502020204030204" pitchFamily="34" charset="0"/>
                          <a:cs typeface="Arial" panose="020B0604020202020204" pitchFamily="34" charset="0"/>
                        </a:rPr>
                        <a:t>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Arial" panose="020B0604020202020204" pitchFamily="34" charset="0"/>
                        </a:rPr>
                        <a:t>15,640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Arial" panose="020B0604020202020204" pitchFamily="34" charset="0"/>
                        </a:rPr>
                        <a:t>6.074 </a:t>
                      </a:r>
                      <a:r>
                        <a:rPr lang="en-US" sz="1200">
                          <a:solidFill>
                            <a:srgbClr val="000000"/>
                          </a:solidFill>
                          <a:effectLst/>
                          <a:latin typeface="SansSerif"/>
                          <a:ea typeface="SimSun" panose="02010600030101010101" pitchFamily="2" charset="-122"/>
                          <a:cs typeface="Times New Roman" panose="02020603050405020304" pitchFamily="18" charset="0"/>
                        </a:rPr>
                        <a:t>x</a:t>
                      </a:r>
                      <a:r>
                        <a:rPr lang="en-US" sz="1200">
                          <a:effectLst/>
                          <a:latin typeface="SansSerif"/>
                          <a:ea typeface="SimSun" panose="02010600030101010101" pitchFamily="2" charset="-122"/>
                          <a:cs typeface="Times New Roman" panose="02020603050405020304" pitchFamily="18" charset="0"/>
                        </a:rPr>
                        <a:t> </a:t>
                      </a:r>
                      <a:r>
                        <a:rPr lang="en-US" sz="1200">
                          <a:effectLst/>
                          <a:latin typeface="Times New Roman" panose="02020603050405020304" pitchFamily="18" charset="0"/>
                          <a:ea typeface="Calibri" panose="020F0502020204030204" pitchFamily="34" charset="0"/>
                          <a:cs typeface="Arial" panose="020B0604020202020204" pitchFamily="34" charset="0"/>
                        </a:rPr>
                        <a:t>10</a:t>
                      </a:r>
                      <a:r>
                        <a:rPr lang="en-US" sz="1200" baseline="30000">
                          <a:effectLst/>
                          <a:latin typeface="Times New Roman" panose="02020603050405020304" pitchFamily="18" charset="0"/>
                          <a:ea typeface="Calibri" panose="020F0502020204030204" pitchFamily="34" charset="0"/>
                          <a:cs typeface="Arial" panose="020B0604020202020204" pitchFamily="34" charset="0"/>
                        </a:rPr>
                        <a:t>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Arial" panose="020B0604020202020204" pitchFamily="34" charset="0"/>
                        </a:rPr>
                        <a:t>6.032 </a:t>
                      </a:r>
                      <a:r>
                        <a:rPr lang="en-US" sz="1200">
                          <a:solidFill>
                            <a:srgbClr val="000000"/>
                          </a:solidFill>
                          <a:effectLst/>
                          <a:latin typeface="SansSerif"/>
                          <a:ea typeface="SimSun" panose="02010600030101010101" pitchFamily="2" charset="-122"/>
                          <a:cs typeface="Times New Roman" panose="02020603050405020304" pitchFamily="18" charset="0"/>
                        </a:rPr>
                        <a:t>x</a:t>
                      </a:r>
                      <a:r>
                        <a:rPr lang="en-US" sz="1200">
                          <a:effectLst/>
                          <a:latin typeface="SansSerif"/>
                          <a:ea typeface="SimSun" panose="02010600030101010101" pitchFamily="2" charset="-122"/>
                          <a:cs typeface="Times New Roman" panose="02020603050405020304" pitchFamily="18" charset="0"/>
                        </a:rPr>
                        <a:t> </a:t>
                      </a:r>
                      <a:r>
                        <a:rPr lang="en-US" sz="1200">
                          <a:effectLst/>
                          <a:latin typeface="Times New Roman" panose="02020603050405020304" pitchFamily="18" charset="0"/>
                          <a:ea typeface="Calibri" panose="020F0502020204030204" pitchFamily="34" charset="0"/>
                          <a:cs typeface="Arial" panose="020B0604020202020204" pitchFamily="34" charset="0"/>
                        </a:rPr>
                        <a:t>10</a:t>
                      </a:r>
                      <a:r>
                        <a:rPr lang="en-US" sz="1200" baseline="30000">
                          <a:effectLst/>
                          <a:latin typeface="Times New Roman" panose="02020603050405020304" pitchFamily="18" charset="0"/>
                          <a:ea typeface="Calibri" panose="020F0502020204030204" pitchFamily="34" charset="0"/>
                          <a:cs typeface="Arial" panose="020B0604020202020204" pitchFamily="34" charset="0"/>
                        </a:rPr>
                        <a:t>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8208457"/>
                  </a:ext>
                </a:extLst>
              </a:tr>
              <a:tr h="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Calibri" panose="020F0502020204030204" pitchFamily="34" charset="0"/>
                          <a:cs typeface="Arial" panose="020B0604020202020204" pitchFamily="34" charset="0"/>
                        </a:rPr>
                        <a:t>GA</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Arial" panose="020B0604020202020204" pitchFamily="34" charset="0"/>
                        </a:rPr>
                        <a:t>6.016 </a:t>
                      </a:r>
                      <a:r>
                        <a:rPr lang="en-US" sz="1200">
                          <a:solidFill>
                            <a:srgbClr val="000000"/>
                          </a:solidFill>
                          <a:effectLst/>
                          <a:latin typeface="SansSerif"/>
                          <a:ea typeface="SimSun" panose="02010600030101010101" pitchFamily="2" charset="-122"/>
                          <a:cs typeface="Times New Roman" panose="02020603050405020304" pitchFamily="18" charset="0"/>
                        </a:rPr>
                        <a:t>x</a:t>
                      </a:r>
                      <a:r>
                        <a:rPr lang="en-US" sz="1200">
                          <a:effectLst/>
                          <a:latin typeface="SansSerif"/>
                          <a:ea typeface="SimSun" panose="02010600030101010101" pitchFamily="2" charset="-122"/>
                          <a:cs typeface="Times New Roman" panose="02020603050405020304" pitchFamily="18" charset="0"/>
                        </a:rPr>
                        <a:t> </a:t>
                      </a:r>
                      <a:r>
                        <a:rPr lang="en-US" sz="1200">
                          <a:effectLst/>
                          <a:latin typeface="Times New Roman" panose="02020603050405020304" pitchFamily="18" charset="0"/>
                          <a:ea typeface="Calibri" panose="020F0502020204030204" pitchFamily="34" charset="0"/>
                          <a:cs typeface="Arial" panose="020B0604020202020204" pitchFamily="34" charset="0"/>
                        </a:rPr>
                        <a:t>10</a:t>
                      </a:r>
                      <a:r>
                        <a:rPr lang="en-US" sz="1200" baseline="30000">
                          <a:effectLst/>
                          <a:latin typeface="Times New Roman" panose="02020603050405020304" pitchFamily="18" charset="0"/>
                          <a:ea typeface="Calibri" panose="020F0502020204030204" pitchFamily="34" charset="0"/>
                          <a:cs typeface="Arial" panose="020B0604020202020204" pitchFamily="34" charset="0"/>
                        </a:rPr>
                        <a:t>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Arial" panose="020B0604020202020204" pitchFamily="34" charset="0"/>
                        </a:rPr>
                        <a:t>34,231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Arial" panose="020B0604020202020204" pitchFamily="34" charset="0"/>
                        </a:rPr>
                        <a:t>6.069 </a:t>
                      </a:r>
                      <a:r>
                        <a:rPr lang="en-US" sz="1200">
                          <a:solidFill>
                            <a:srgbClr val="000000"/>
                          </a:solidFill>
                          <a:effectLst/>
                          <a:latin typeface="SansSerif"/>
                          <a:ea typeface="SimSun" panose="02010600030101010101" pitchFamily="2" charset="-122"/>
                          <a:cs typeface="Times New Roman" panose="02020603050405020304" pitchFamily="18" charset="0"/>
                        </a:rPr>
                        <a:t>x</a:t>
                      </a:r>
                      <a:r>
                        <a:rPr lang="en-US" sz="1200">
                          <a:effectLst/>
                          <a:latin typeface="SansSerif"/>
                          <a:ea typeface="SimSun" panose="02010600030101010101" pitchFamily="2" charset="-122"/>
                          <a:cs typeface="Times New Roman" panose="02020603050405020304" pitchFamily="18" charset="0"/>
                        </a:rPr>
                        <a:t> </a:t>
                      </a:r>
                      <a:r>
                        <a:rPr lang="en-US" sz="1200">
                          <a:effectLst/>
                          <a:latin typeface="Times New Roman" panose="02020603050405020304" pitchFamily="18" charset="0"/>
                          <a:ea typeface="Calibri" panose="020F0502020204030204" pitchFamily="34" charset="0"/>
                          <a:cs typeface="Arial" panose="020B0604020202020204" pitchFamily="34" charset="0"/>
                        </a:rPr>
                        <a:t>10</a:t>
                      </a:r>
                      <a:r>
                        <a:rPr lang="en-US" sz="1200" baseline="30000">
                          <a:effectLst/>
                          <a:latin typeface="Times New Roman" panose="02020603050405020304" pitchFamily="18" charset="0"/>
                          <a:ea typeface="Calibri" panose="020F0502020204030204" pitchFamily="34" charset="0"/>
                          <a:cs typeface="Arial" panose="020B0604020202020204" pitchFamily="34" charset="0"/>
                        </a:rPr>
                        <a:t>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Arial" panose="020B0604020202020204" pitchFamily="34" charset="0"/>
                        </a:rPr>
                        <a:t>5.959 </a:t>
                      </a:r>
                      <a:r>
                        <a:rPr lang="en-US" sz="1200" dirty="0">
                          <a:solidFill>
                            <a:srgbClr val="000000"/>
                          </a:solidFill>
                          <a:effectLst/>
                          <a:latin typeface="SansSerif"/>
                          <a:ea typeface="SimSun" panose="02010600030101010101" pitchFamily="2" charset="-122"/>
                          <a:cs typeface="Times New Roman" panose="02020603050405020304" pitchFamily="18" charset="0"/>
                        </a:rPr>
                        <a:t>x</a:t>
                      </a:r>
                      <a:r>
                        <a:rPr lang="en-US" sz="1200" dirty="0">
                          <a:effectLst/>
                          <a:latin typeface="SansSerif"/>
                          <a:ea typeface="SimSun" panose="02010600030101010101" pitchFamily="2" charset="-122"/>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Arial" panose="020B0604020202020204" pitchFamily="34" charset="0"/>
                        </a:rPr>
                        <a:t>10</a:t>
                      </a:r>
                      <a:r>
                        <a:rPr lang="en-US" sz="1200" baseline="30000" dirty="0">
                          <a:effectLst/>
                          <a:latin typeface="Times New Roman" panose="02020603050405020304" pitchFamily="18" charset="0"/>
                          <a:ea typeface="Calibri" panose="020F0502020204030204" pitchFamily="34" charset="0"/>
                          <a:cs typeface="Arial" panose="020B0604020202020204" pitchFamily="34" charset="0"/>
                        </a:rPr>
                        <a:t>6</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9290844"/>
                  </a:ext>
                </a:extLst>
              </a:tr>
            </a:tbl>
          </a:graphicData>
        </a:graphic>
      </p:graphicFrame>
      <p:pic>
        <p:nvPicPr>
          <p:cNvPr id="8194" name="Picture 23"/>
          <p:cNvPicPr>
            <a:picLocks noChangeAspect="1" noChangeArrowheads="1"/>
          </p:cNvPicPr>
          <p:nvPr/>
        </p:nvPicPr>
        <p:blipFill>
          <a:blip r:embed="rId2">
            <a:extLst>
              <a:ext uri="{28A0092B-C50C-407E-A947-70E740481C1C}">
                <a14:useLocalDpi xmlns:a14="http://schemas.microsoft.com/office/drawing/2010/main" val="0"/>
              </a:ext>
            </a:extLst>
          </a:blip>
          <a:srcRect t="2493"/>
          <a:stretch>
            <a:fillRect/>
          </a:stretch>
        </p:blipFill>
        <p:spPr bwMode="auto">
          <a:xfrm>
            <a:off x="390648" y="2747081"/>
            <a:ext cx="3973628" cy="2649085"/>
          </a:xfrm>
          <a:prstGeom prst="rect">
            <a:avLst/>
          </a:prstGeom>
          <a:noFill/>
          <a:extLst>
            <a:ext uri="{909E8E84-426E-40DD-AFC4-6F175D3DCCD1}">
              <a14:hiddenFill xmlns:a14="http://schemas.microsoft.com/office/drawing/2010/main">
                <a:solidFill>
                  <a:srgbClr val="FFFFFF"/>
                </a:solidFill>
              </a14:hiddenFill>
            </a:ext>
          </a:extLst>
        </p:spPr>
      </p:pic>
      <p:pic>
        <p:nvPicPr>
          <p:cNvPr id="8193" name="Picture 21"/>
          <p:cNvPicPr>
            <a:picLocks noChangeAspect="1" noChangeArrowheads="1"/>
          </p:cNvPicPr>
          <p:nvPr/>
        </p:nvPicPr>
        <p:blipFill>
          <a:blip r:embed="rId3">
            <a:extLst>
              <a:ext uri="{28A0092B-C50C-407E-A947-70E740481C1C}">
                <a14:useLocalDpi xmlns:a14="http://schemas.microsoft.com/office/drawing/2010/main" val="0"/>
              </a:ext>
            </a:extLst>
          </a:blip>
          <a:srcRect t="2109" r="1122"/>
          <a:stretch>
            <a:fillRect/>
          </a:stretch>
        </p:blipFill>
        <p:spPr bwMode="auto">
          <a:xfrm>
            <a:off x="4836687" y="2747081"/>
            <a:ext cx="3973937" cy="2694449"/>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7" name="Rectangle 4"/>
          <p:cNvSpPr>
            <a:spLocks noChangeArrowheads="1"/>
          </p:cNvSpPr>
          <p:nvPr/>
        </p:nvSpPr>
        <p:spPr bwMode="auto">
          <a:xfrm>
            <a:off x="997744" y="5396166"/>
            <a:ext cx="35528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GA average performance over 10 optimization runs for optimal well placement of 3 production wells in PUNQ-S3 model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Rectangle 5"/>
          <p:cNvSpPr>
            <a:spLocks noChangeArrowheads="1"/>
          </p:cNvSpPr>
          <p:nvPr/>
        </p:nvSpPr>
        <p:spPr bwMode="auto">
          <a:xfrm>
            <a:off x="4901883" y="5419249"/>
            <a:ext cx="41402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GSA algorithm average performance over 10 optimization runs for optimal well placement of 3 production wells in PUNQ-S3 model compared with the average of max solutions reached by GA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 name="Rectangle 28"/>
          <p:cNvSpPr/>
          <p:nvPr/>
        </p:nvSpPr>
        <p:spPr>
          <a:xfrm>
            <a:off x="857250" y="1506706"/>
            <a:ext cx="3910045" cy="923330"/>
          </a:xfrm>
          <a:prstGeom prst="rect">
            <a:avLst/>
          </a:prstGeom>
        </p:spPr>
        <p:txBody>
          <a:bodyPr wrap="none">
            <a:spAutoFit/>
          </a:bodyPr>
          <a:lstStyle/>
          <a:p>
            <a:pPr marL="285750" indent="-285750">
              <a:buFont typeface="Wingdings" panose="05000000000000000000" pitchFamily="2" charset="2"/>
              <a:buChar char="q"/>
              <a:defRPr/>
            </a:pPr>
            <a:r>
              <a:rPr lang="en-US" dirty="0" err="1"/>
              <a:t>Muti</a:t>
            </a:r>
            <a:r>
              <a:rPr lang="en-US" dirty="0"/>
              <a:t>-Well Placement Problem</a:t>
            </a:r>
          </a:p>
          <a:p>
            <a:pPr marL="742950" lvl="1" indent="-285750">
              <a:buFont typeface="Wingdings" panose="05000000000000000000" pitchFamily="2" charset="2"/>
              <a:buChar char="§"/>
              <a:defRPr/>
            </a:pPr>
            <a:r>
              <a:rPr lang="en-US" dirty="0"/>
              <a:t>Assess the convergence rate</a:t>
            </a:r>
          </a:p>
          <a:p>
            <a:pPr marL="742950" lvl="1" indent="-285750">
              <a:buFont typeface="Wingdings" panose="05000000000000000000" pitchFamily="2" charset="2"/>
              <a:buChar char="§"/>
              <a:defRPr/>
            </a:pPr>
            <a:r>
              <a:rPr lang="en-US" dirty="0"/>
              <a:t>3 Production Wells</a:t>
            </a:r>
          </a:p>
        </p:txBody>
      </p:sp>
      <p:sp>
        <p:nvSpPr>
          <p:cNvPr id="31" name="Flowchart: Data 13"/>
          <p:cNvSpPr/>
          <p:nvPr/>
        </p:nvSpPr>
        <p:spPr>
          <a:xfrm>
            <a:off x="7698366" y="815975"/>
            <a:ext cx="557212" cy="5254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9645598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bwMode="auto">
          <a:xfrm>
            <a:off x="1897060" y="1059656"/>
            <a:ext cx="5621340" cy="3211196"/>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3923425" y="4038382"/>
            <a:ext cx="1297150" cy="230832"/>
          </a:xfrm>
          <a:prstGeom prst="rect">
            <a:avLst/>
          </a:prstGeom>
          <a:noFill/>
        </p:spPr>
        <p:txBody>
          <a:bodyPr wrap="none" rtlCol="0">
            <a:spAutoFit/>
          </a:bodyPr>
          <a:lstStyle/>
          <a:p>
            <a:r>
              <a:rPr lang="en-US" sz="900" i="1" dirty="0" err="1">
                <a:latin typeface="Times New Roman" panose="02020603050405020304" pitchFamily="18" charset="0"/>
                <a:cs typeface="Times New Roman" panose="02020603050405020304" pitchFamily="18" charset="0"/>
              </a:rPr>
              <a:t>Brugge</a:t>
            </a:r>
            <a:r>
              <a:rPr lang="en-US" sz="900" i="1" dirty="0">
                <a:latin typeface="Times New Roman" panose="02020603050405020304" pitchFamily="18" charset="0"/>
                <a:cs typeface="Times New Roman" panose="02020603050405020304" pitchFamily="18" charset="0"/>
              </a:rPr>
              <a:t> Oil Field Model</a:t>
            </a:r>
          </a:p>
        </p:txBody>
      </p:sp>
      <p:grpSp>
        <p:nvGrpSpPr>
          <p:cNvPr id="4" name="Group 3"/>
          <p:cNvGrpSpPr>
            <a:grpSpLocks/>
          </p:cNvGrpSpPr>
          <p:nvPr/>
        </p:nvGrpSpPr>
        <p:grpSpPr bwMode="auto">
          <a:xfrm>
            <a:off x="-38100" y="800100"/>
            <a:ext cx="9182100" cy="541338"/>
            <a:chOff x="-37509" y="800100"/>
            <a:chExt cx="9181509" cy="541138"/>
          </a:xfrm>
        </p:grpSpPr>
        <p:sp>
          <p:nvSpPr>
            <p:cNvPr id="5" name="Rectangle 4"/>
            <p:cNvSpPr/>
            <p:nvPr/>
          </p:nvSpPr>
          <p:spPr>
            <a:xfrm>
              <a:off x="589" y="822317"/>
              <a:ext cx="9143411" cy="51892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Flowchart: Data 6"/>
            <p:cNvSpPr/>
            <p:nvPr/>
          </p:nvSpPr>
          <p:spPr>
            <a:xfrm>
              <a:off x="-13699" y="808035"/>
              <a:ext cx="871482" cy="53320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274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3 w 3726"/>
                <a:gd name="connsiteY0" fmla="*/ 10593 h 10593"/>
                <a:gd name="connsiteX1" fmla="*/ 0 w 3726"/>
                <a:gd name="connsiteY1" fmla="*/ 148 h 10593"/>
                <a:gd name="connsiteX2" fmla="*/ 3726 w 3726"/>
                <a:gd name="connsiteY2" fmla="*/ 0 h 10593"/>
                <a:gd name="connsiteX3" fmla="*/ 1726 w 3726"/>
                <a:gd name="connsiteY3" fmla="*/ 10000 h 10593"/>
                <a:gd name="connsiteX4" fmla="*/ 3 w 3726"/>
                <a:gd name="connsiteY4" fmla="*/ 10593 h 10593"/>
                <a:gd name="connsiteX0" fmla="*/ 0 w 10171"/>
                <a:gd name="connsiteY0" fmla="*/ 9720 h 9720"/>
                <a:gd name="connsiteX1" fmla="*/ 171 w 10171"/>
                <a:gd name="connsiteY1" fmla="*/ 140 h 9720"/>
                <a:gd name="connsiteX2" fmla="*/ 10171 w 10171"/>
                <a:gd name="connsiteY2" fmla="*/ 0 h 9720"/>
                <a:gd name="connsiteX3" fmla="*/ 4803 w 10171"/>
                <a:gd name="connsiteY3" fmla="*/ 9440 h 9720"/>
                <a:gd name="connsiteX4" fmla="*/ 0 w 10171"/>
                <a:gd name="connsiteY4" fmla="*/ 9720 h 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9720">
                  <a:moveTo>
                    <a:pt x="0" y="9720"/>
                  </a:moveTo>
                  <a:cubicBezTo>
                    <a:pt x="-3" y="6433"/>
                    <a:pt x="174" y="3427"/>
                    <a:pt x="171" y="140"/>
                  </a:cubicBezTo>
                  <a:lnTo>
                    <a:pt x="10171" y="0"/>
                  </a:lnTo>
                  <a:lnTo>
                    <a:pt x="4803" y="9440"/>
                  </a:lnTo>
                  <a:lnTo>
                    <a:pt x="0" y="9720"/>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Flowchart: Data 9"/>
            <p:cNvSpPr/>
            <p:nvPr/>
          </p:nvSpPr>
          <p:spPr>
            <a:xfrm>
              <a:off x="-37509" y="800100"/>
              <a:ext cx="623848" cy="5189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545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0 w 2475"/>
                <a:gd name="connsiteY0" fmla="*/ 10000 h 10000"/>
                <a:gd name="connsiteX1" fmla="*/ 20 w 2475"/>
                <a:gd name="connsiteY1" fmla="*/ 148 h 10000"/>
                <a:gd name="connsiteX2" fmla="*/ 2475 w 2475"/>
                <a:gd name="connsiteY2" fmla="*/ 0 h 10000"/>
                <a:gd name="connsiteX3" fmla="*/ 475 w 2475"/>
                <a:gd name="connsiteY3" fmla="*/ 10000 h 10000"/>
                <a:gd name="connsiteX4" fmla="*/ 0 w 24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 h="10000">
                  <a:moveTo>
                    <a:pt x="0" y="10000"/>
                  </a:moveTo>
                  <a:cubicBezTo>
                    <a:pt x="7" y="6716"/>
                    <a:pt x="13" y="3432"/>
                    <a:pt x="20" y="148"/>
                  </a:cubicBezTo>
                  <a:lnTo>
                    <a:pt x="2475" y="0"/>
                  </a:lnTo>
                  <a:lnTo>
                    <a:pt x="475" y="10000"/>
                  </a:lnTo>
                  <a:lnTo>
                    <a:pt x="0" y="10000"/>
                  </a:lnTo>
                  <a:close/>
                </a:path>
              </a:pathLst>
            </a:custGeom>
            <a:solidFill>
              <a:srgbClr val="00805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Flowchart: Data 13"/>
            <p:cNvSpPr/>
            <p:nvPr/>
          </p:nvSpPr>
          <p:spPr>
            <a:xfrm>
              <a:off x="6516857"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Flowchart: Data 13"/>
            <p:cNvSpPr/>
            <p:nvPr/>
          </p:nvSpPr>
          <p:spPr>
            <a:xfrm>
              <a:off x="6794651"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Flowchart: Data 13"/>
            <p:cNvSpPr/>
            <p:nvPr/>
          </p:nvSpPr>
          <p:spPr>
            <a:xfrm>
              <a:off x="7086732"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Flowchart: Data 13"/>
            <p:cNvSpPr/>
            <p:nvPr/>
          </p:nvSpPr>
          <p:spPr>
            <a:xfrm>
              <a:off x="7385163" y="815969"/>
              <a:ext cx="557177"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2" name="TextBox 11"/>
          <p:cNvSpPr txBox="1">
            <a:spLocks noChangeArrowheads="1"/>
          </p:cNvSpPr>
          <p:nvPr/>
        </p:nvSpPr>
        <p:spPr bwMode="auto">
          <a:xfrm>
            <a:off x="857250" y="839788"/>
            <a:ext cx="1160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r>
              <a:rPr lang="en-US" altLang="en-US" sz="2400" dirty="0">
                <a:latin typeface="Franklin Gothic Medium" panose="020B0603020102020204" pitchFamily="34" charset="0"/>
                <a:cs typeface="Aharoni" panose="02010803020104030203" pitchFamily="2" charset="-79"/>
              </a:rPr>
              <a:t>Results</a:t>
            </a:r>
            <a:endParaRPr lang="en-US" altLang="en-US" dirty="0">
              <a:latin typeface="Franklin Gothic Medium" panose="020B0603020102020204" pitchFamily="34" charset="0"/>
              <a:cs typeface="Aharoni" panose="02010803020104030203" pitchFamily="2" charset="-79"/>
            </a:endParaRPr>
          </a:p>
        </p:txBody>
      </p:sp>
      <p:sp>
        <p:nvSpPr>
          <p:cNvPr id="14" name="Flowchart: Data 13"/>
          <p:cNvSpPr/>
          <p:nvPr/>
        </p:nvSpPr>
        <p:spPr>
          <a:xfrm>
            <a:off x="6230938" y="815975"/>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TextBox 14"/>
          <p:cNvSpPr txBox="1"/>
          <p:nvPr/>
        </p:nvSpPr>
        <p:spPr>
          <a:xfrm>
            <a:off x="2619271" y="4648880"/>
            <a:ext cx="5681662" cy="923330"/>
          </a:xfrm>
          <a:prstGeom prst="rect">
            <a:avLst/>
          </a:prstGeom>
          <a:noFill/>
        </p:spPr>
        <p:txBody>
          <a:bodyPr wrap="square">
            <a:spAutoFit/>
          </a:bodyPr>
          <a:lstStyle/>
          <a:p>
            <a:pPr marL="285750" indent="-285750">
              <a:buFont typeface="Wingdings" panose="05000000000000000000" pitchFamily="2" charset="2"/>
              <a:buChar char="q"/>
              <a:defRPr/>
            </a:pPr>
            <a:r>
              <a:rPr lang="en-US" dirty="0" err="1"/>
              <a:t>Brugge</a:t>
            </a:r>
            <a:r>
              <a:rPr lang="en-US" dirty="0"/>
              <a:t> Oil Field:</a:t>
            </a:r>
          </a:p>
          <a:p>
            <a:pPr marL="742950" lvl="1" indent="-285750">
              <a:buFont typeface="Wingdings" panose="05000000000000000000" pitchFamily="2" charset="2"/>
              <a:buChar char="§"/>
              <a:defRPr/>
            </a:pPr>
            <a:r>
              <a:rPr lang="en-US" dirty="0"/>
              <a:t>The model size is 139x48x9</a:t>
            </a:r>
          </a:p>
          <a:p>
            <a:pPr marL="742950" lvl="1" indent="-285750">
              <a:buFont typeface="Wingdings" panose="05000000000000000000" pitchFamily="2" charset="2"/>
              <a:buChar char="§"/>
              <a:defRPr/>
            </a:pPr>
            <a:r>
              <a:rPr lang="en-US" dirty="0"/>
              <a:t>Oil and Water</a:t>
            </a:r>
          </a:p>
        </p:txBody>
      </p:sp>
      <p:sp>
        <p:nvSpPr>
          <p:cNvPr id="16" name="Flowchart: Data 13"/>
          <p:cNvSpPr/>
          <p:nvPr/>
        </p:nvSpPr>
        <p:spPr>
          <a:xfrm>
            <a:off x="7698366" y="815975"/>
            <a:ext cx="557212" cy="5254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1788633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117475" y="1586706"/>
          <a:ext cx="4165600" cy="1171575"/>
        </p:xfrm>
        <a:graphic>
          <a:graphicData uri="http://schemas.openxmlformats.org/drawingml/2006/table">
            <a:tbl>
              <a:tblPr firstRow="1" firstCol="1" bandRow="1"/>
              <a:tblGrid>
                <a:gridCol w="742950">
                  <a:extLst>
                    <a:ext uri="{9D8B030D-6E8A-4147-A177-3AD203B41FA5}">
                      <a16:colId xmlns:a16="http://schemas.microsoft.com/office/drawing/2014/main" val="1296152145"/>
                    </a:ext>
                  </a:extLst>
                </a:gridCol>
                <a:gridCol w="1479550">
                  <a:extLst>
                    <a:ext uri="{9D8B030D-6E8A-4147-A177-3AD203B41FA5}">
                      <a16:colId xmlns:a16="http://schemas.microsoft.com/office/drawing/2014/main" val="1112870851"/>
                    </a:ext>
                  </a:extLst>
                </a:gridCol>
                <a:gridCol w="1943100">
                  <a:extLst>
                    <a:ext uri="{9D8B030D-6E8A-4147-A177-3AD203B41FA5}">
                      <a16:colId xmlns:a16="http://schemas.microsoft.com/office/drawing/2014/main" val="2903781359"/>
                    </a:ext>
                  </a:extLst>
                </a:gridCol>
              </a:tblGrid>
              <a:tr h="200025">
                <a:tc>
                  <a:txBody>
                    <a:bodyPr/>
                    <a:lstStyle/>
                    <a:p>
                      <a:pPr algn="l">
                        <a:lnSpc>
                          <a:spcPct val="107000"/>
                        </a:lnSpc>
                      </a:pPr>
                      <a:endParaRPr lang="en-US" sz="1100">
                        <a:effectLst/>
                        <a:latin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Genetic Algorithm</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Genetic Similarity Algorithm</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4108863"/>
                  </a:ext>
                </a:extLst>
              </a:tr>
              <a:tr h="200025">
                <a:tc>
                  <a:txBody>
                    <a:bodyPr/>
                    <a:lstStyle/>
                    <a:p>
                      <a:pPr marL="0" marR="0" algn="l">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Pop. Size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434064710"/>
                  </a:ext>
                </a:extLst>
              </a:tr>
              <a:tr h="190500">
                <a:tc>
                  <a:txBody>
                    <a:bodyPr/>
                    <a:lstStyle/>
                    <a:p>
                      <a:pPr marL="0" marR="0" algn="l">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Elite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extLst>
                  <a:ext uri="{0D108BD9-81ED-4DB2-BD59-A6C34878D82A}">
                    <a16:rowId xmlns:a16="http://schemas.microsoft.com/office/drawing/2014/main" val="3965012535"/>
                  </a:ext>
                </a:extLst>
              </a:tr>
              <a:tr h="190500">
                <a:tc>
                  <a:txBody>
                    <a:bodyPr/>
                    <a:lstStyle/>
                    <a:p>
                      <a:pPr marL="0" marR="0" algn="l">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Crossover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75%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45%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62025046"/>
                  </a:ext>
                </a:extLst>
              </a:tr>
              <a:tr h="190500">
                <a:tc>
                  <a:txBody>
                    <a:bodyPr/>
                    <a:lstStyle/>
                    <a:p>
                      <a:pPr marL="0" marR="0" algn="l">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Mutation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57125585"/>
                  </a:ext>
                </a:extLst>
              </a:tr>
              <a:tr h="200025">
                <a:tc>
                  <a:txBody>
                    <a:bodyPr/>
                    <a:lstStyle/>
                    <a:p>
                      <a:pPr marL="0" marR="0" algn="l">
                        <a:lnSpc>
                          <a:spcPct val="107000"/>
                        </a:lnSpc>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Similarity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30%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3404108"/>
                  </a:ext>
                </a:extLst>
              </a:tr>
            </a:tbl>
          </a:graphicData>
        </a:graphic>
      </p:graphicFrame>
      <p:sp>
        <p:nvSpPr>
          <p:cNvPr id="5" name="Rectangle 2"/>
          <p:cNvSpPr>
            <a:spLocks noChangeArrowheads="1"/>
          </p:cNvSpPr>
          <p:nvPr/>
        </p:nvSpPr>
        <p:spPr bwMode="auto">
          <a:xfrm>
            <a:off x="3667125" y="158670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217" name="Picture 36"/>
          <p:cNvPicPr>
            <a:picLocks noChangeAspect="1" noChangeArrowheads="1"/>
          </p:cNvPicPr>
          <p:nvPr/>
        </p:nvPicPr>
        <p:blipFill>
          <a:blip r:embed="rId2">
            <a:extLst>
              <a:ext uri="{28A0092B-C50C-407E-A947-70E740481C1C}">
                <a14:useLocalDpi xmlns:a14="http://schemas.microsoft.com/office/drawing/2010/main" val="0"/>
              </a:ext>
            </a:extLst>
          </a:blip>
          <a:srcRect l="5354" t="2794" r="-24"/>
          <a:stretch>
            <a:fillRect/>
          </a:stretch>
        </p:blipFill>
        <p:spPr bwMode="auto">
          <a:xfrm>
            <a:off x="4603750" y="1372296"/>
            <a:ext cx="4540250" cy="31920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5095875" y="4552242"/>
            <a:ext cx="38195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GSA and GA algorithms average performance over 10 optimization runs for optimal well placement of 5 injection wells in </a:t>
            </a:r>
            <a:r>
              <a:rPr kumimoji="0" lang="en-US" altLang="en-US" sz="900" b="0" i="1"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Brugge</a:t>
            </a:r>
            <a:r>
              <a:rPr kumimoji="0" lang="en-US" altLang="en-US" sz="9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model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 name="Table 6"/>
          <p:cNvGraphicFramePr>
            <a:graphicFrameLocks noGrp="1"/>
          </p:cNvGraphicFramePr>
          <p:nvPr>
            <p:extLst/>
          </p:nvPr>
        </p:nvGraphicFramePr>
        <p:xfrm>
          <a:off x="1242695" y="6060408"/>
          <a:ext cx="6080760" cy="587121"/>
        </p:xfrm>
        <a:graphic>
          <a:graphicData uri="http://schemas.openxmlformats.org/drawingml/2006/table">
            <a:tbl>
              <a:tblPr firstRow="1" firstCol="1" bandRow="1"/>
              <a:tblGrid>
                <a:gridCol w="1216025">
                  <a:extLst>
                    <a:ext uri="{9D8B030D-6E8A-4147-A177-3AD203B41FA5}">
                      <a16:colId xmlns:a16="http://schemas.microsoft.com/office/drawing/2014/main" val="1063143735"/>
                    </a:ext>
                  </a:extLst>
                </a:gridCol>
                <a:gridCol w="1216025">
                  <a:extLst>
                    <a:ext uri="{9D8B030D-6E8A-4147-A177-3AD203B41FA5}">
                      <a16:colId xmlns:a16="http://schemas.microsoft.com/office/drawing/2014/main" val="1142447629"/>
                    </a:ext>
                  </a:extLst>
                </a:gridCol>
                <a:gridCol w="1216025">
                  <a:extLst>
                    <a:ext uri="{9D8B030D-6E8A-4147-A177-3AD203B41FA5}">
                      <a16:colId xmlns:a16="http://schemas.microsoft.com/office/drawing/2014/main" val="1521393643"/>
                    </a:ext>
                  </a:extLst>
                </a:gridCol>
                <a:gridCol w="1216025">
                  <a:extLst>
                    <a:ext uri="{9D8B030D-6E8A-4147-A177-3AD203B41FA5}">
                      <a16:colId xmlns:a16="http://schemas.microsoft.com/office/drawing/2014/main" val="2082753769"/>
                    </a:ext>
                  </a:extLst>
                </a:gridCol>
                <a:gridCol w="1216660">
                  <a:extLst>
                    <a:ext uri="{9D8B030D-6E8A-4147-A177-3AD203B41FA5}">
                      <a16:colId xmlns:a16="http://schemas.microsoft.com/office/drawing/2014/main" val="3488703428"/>
                    </a:ext>
                  </a:extLst>
                </a:gridCol>
              </a:tblGrid>
              <a:tr h="0">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Arial" panose="020B0604020202020204" pitchFamily="34" charset="0"/>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effectLst/>
                          <a:latin typeface="Times New Roman" panose="02020603050405020304" pitchFamily="18" charset="0"/>
                          <a:ea typeface="Calibri" panose="020F0502020204030204" pitchFamily="34" charset="0"/>
                          <a:cs typeface="Arial" panose="020B0604020202020204" pitchFamily="34" charset="0"/>
                        </a:rPr>
                        <a:t>Average (USD)</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effectLst/>
                          <a:latin typeface="Times New Roman" panose="02020603050405020304" pitchFamily="18" charset="0"/>
                          <a:ea typeface="Calibri" panose="020F0502020204030204" pitchFamily="34" charset="0"/>
                          <a:cs typeface="Arial" panose="020B0604020202020204" pitchFamily="34" charset="0"/>
                        </a:rPr>
                        <a:t>Std.</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effectLst/>
                          <a:latin typeface="Times New Roman" panose="02020603050405020304" pitchFamily="18" charset="0"/>
                          <a:ea typeface="Calibri" panose="020F0502020204030204" pitchFamily="34" charset="0"/>
                          <a:cs typeface="Arial" panose="020B0604020202020204" pitchFamily="34" charset="0"/>
                        </a:rPr>
                        <a:t>Max. (USD)</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effectLst/>
                          <a:latin typeface="Times New Roman" panose="02020603050405020304" pitchFamily="18" charset="0"/>
                          <a:ea typeface="Calibri" panose="020F0502020204030204" pitchFamily="34" charset="0"/>
                          <a:cs typeface="Arial" panose="020B0604020202020204" pitchFamily="34" charset="0"/>
                        </a:rPr>
                        <a:t>Min. (USD)</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4686881"/>
                  </a:ext>
                </a:extLst>
              </a:tr>
              <a:tr h="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Calibri" panose="020F0502020204030204" pitchFamily="34" charset="0"/>
                          <a:cs typeface="Arial" panose="020B0604020202020204" pitchFamily="34" charset="0"/>
                        </a:rPr>
                        <a:t>GSA</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Arial" panose="020B0604020202020204" pitchFamily="34" charset="0"/>
                        </a:rPr>
                        <a:t>6.174 </a:t>
                      </a:r>
                      <a:r>
                        <a:rPr lang="en-US" sz="1200">
                          <a:solidFill>
                            <a:srgbClr val="000000"/>
                          </a:solidFill>
                          <a:effectLst/>
                          <a:latin typeface="SansSerif"/>
                          <a:ea typeface="SimSun" panose="02010600030101010101" pitchFamily="2" charset="-122"/>
                          <a:cs typeface="Times New Roman" panose="02020603050405020304" pitchFamily="18" charset="0"/>
                        </a:rPr>
                        <a:t>x</a:t>
                      </a:r>
                      <a:r>
                        <a:rPr lang="en-US" sz="1200">
                          <a:effectLst/>
                          <a:latin typeface="SansSerif"/>
                          <a:ea typeface="SimSun" panose="02010600030101010101" pitchFamily="2" charset="-122"/>
                          <a:cs typeface="Times New Roman" panose="02020603050405020304" pitchFamily="18" charset="0"/>
                        </a:rPr>
                        <a:t> </a:t>
                      </a:r>
                      <a:r>
                        <a:rPr lang="en-US" sz="1200">
                          <a:effectLst/>
                          <a:latin typeface="Times New Roman" panose="02020603050405020304" pitchFamily="18" charset="0"/>
                          <a:ea typeface="Calibri" panose="020F0502020204030204" pitchFamily="34" charset="0"/>
                          <a:cs typeface="Arial" panose="020B0604020202020204" pitchFamily="34" charset="0"/>
                        </a:rPr>
                        <a:t>10</a:t>
                      </a:r>
                      <a:r>
                        <a:rPr lang="en-US" sz="1200" baseline="30000">
                          <a:effectLst/>
                          <a:latin typeface="Times New Roman" panose="02020603050405020304" pitchFamily="18" charset="0"/>
                          <a:ea typeface="Calibri" panose="020F0502020204030204" pitchFamily="34" charset="0"/>
                          <a:cs typeface="Arial" panose="020B0604020202020204" pitchFamily="34" charset="0"/>
                        </a:rPr>
                        <a:t>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Arial" panose="020B0604020202020204" pitchFamily="34" charset="0"/>
                        </a:rPr>
                        <a:t>1.467 </a:t>
                      </a:r>
                      <a:r>
                        <a:rPr lang="en-US" sz="1200">
                          <a:solidFill>
                            <a:srgbClr val="000000"/>
                          </a:solidFill>
                          <a:effectLst/>
                          <a:latin typeface="SansSerif"/>
                          <a:ea typeface="SimSun" panose="02010600030101010101" pitchFamily="2" charset="-122"/>
                          <a:cs typeface="Times New Roman" panose="02020603050405020304" pitchFamily="18" charset="0"/>
                        </a:rPr>
                        <a:t>x</a:t>
                      </a:r>
                      <a:r>
                        <a:rPr lang="en-US" sz="1200">
                          <a:effectLst/>
                          <a:latin typeface="SansSerif"/>
                          <a:ea typeface="SimSun" panose="02010600030101010101" pitchFamily="2" charset="-122"/>
                          <a:cs typeface="Times New Roman" panose="02020603050405020304" pitchFamily="18" charset="0"/>
                        </a:rPr>
                        <a:t> </a:t>
                      </a:r>
                      <a:r>
                        <a:rPr lang="en-US" sz="1200">
                          <a:effectLst/>
                          <a:latin typeface="Times New Roman" panose="02020603050405020304" pitchFamily="18" charset="0"/>
                          <a:ea typeface="Calibri" panose="020F0502020204030204" pitchFamily="34" charset="0"/>
                          <a:cs typeface="Arial" panose="020B0604020202020204" pitchFamily="34" charset="0"/>
                        </a:rPr>
                        <a:t>10</a:t>
                      </a:r>
                      <a:r>
                        <a:rPr lang="en-US" sz="1200" baseline="30000">
                          <a:effectLst/>
                          <a:latin typeface="Times New Roman" panose="02020603050405020304" pitchFamily="18" charset="0"/>
                          <a:ea typeface="Calibri" panose="020F0502020204030204" pitchFamily="34" charset="0"/>
                          <a:cs typeface="Arial" panose="020B0604020202020204" pitchFamily="34" charset="0"/>
                        </a:rPr>
                        <a:t>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Arial" panose="020B0604020202020204" pitchFamily="34" charset="0"/>
                        </a:rPr>
                        <a:t>6.197 </a:t>
                      </a:r>
                      <a:r>
                        <a:rPr lang="en-US" sz="1200">
                          <a:solidFill>
                            <a:srgbClr val="000000"/>
                          </a:solidFill>
                          <a:effectLst/>
                          <a:latin typeface="SansSerif"/>
                          <a:ea typeface="SimSun" panose="02010600030101010101" pitchFamily="2" charset="-122"/>
                          <a:cs typeface="Times New Roman" panose="02020603050405020304" pitchFamily="18" charset="0"/>
                        </a:rPr>
                        <a:t>x</a:t>
                      </a:r>
                      <a:r>
                        <a:rPr lang="en-US" sz="1200">
                          <a:effectLst/>
                          <a:latin typeface="SansSerif"/>
                          <a:ea typeface="SimSun" panose="02010600030101010101" pitchFamily="2" charset="-122"/>
                          <a:cs typeface="Times New Roman" panose="02020603050405020304" pitchFamily="18" charset="0"/>
                        </a:rPr>
                        <a:t> </a:t>
                      </a:r>
                      <a:r>
                        <a:rPr lang="en-US" sz="1200">
                          <a:effectLst/>
                          <a:latin typeface="Times New Roman" panose="02020603050405020304" pitchFamily="18" charset="0"/>
                          <a:ea typeface="Calibri" panose="020F0502020204030204" pitchFamily="34" charset="0"/>
                          <a:cs typeface="Arial" panose="020B0604020202020204" pitchFamily="34" charset="0"/>
                        </a:rPr>
                        <a:t>10</a:t>
                      </a:r>
                      <a:r>
                        <a:rPr lang="en-US" sz="1200" baseline="30000">
                          <a:effectLst/>
                          <a:latin typeface="Times New Roman" panose="02020603050405020304" pitchFamily="18" charset="0"/>
                          <a:ea typeface="Calibri" panose="020F0502020204030204" pitchFamily="34" charset="0"/>
                          <a:cs typeface="Arial" panose="020B0604020202020204" pitchFamily="34" charset="0"/>
                        </a:rPr>
                        <a:t>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Arial" panose="020B0604020202020204" pitchFamily="34" charset="0"/>
                        </a:rPr>
                        <a:t>6.151 </a:t>
                      </a:r>
                      <a:r>
                        <a:rPr lang="en-US" sz="1200">
                          <a:solidFill>
                            <a:srgbClr val="000000"/>
                          </a:solidFill>
                          <a:effectLst/>
                          <a:latin typeface="SansSerif"/>
                          <a:ea typeface="SimSun" panose="02010600030101010101" pitchFamily="2" charset="-122"/>
                          <a:cs typeface="Times New Roman" panose="02020603050405020304" pitchFamily="18" charset="0"/>
                        </a:rPr>
                        <a:t>x</a:t>
                      </a:r>
                      <a:r>
                        <a:rPr lang="en-US" sz="1200">
                          <a:effectLst/>
                          <a:latin typeface="SansSerif"/>
                          <a:ea typeface="SimSun" panose="02010600030101010101" pitchFamily="2" charset="-122"/>
                          <a:cs typeface="Times New Roman" panose="02020603050405020304" pitchFamily="18" charset="0"/>
                        </a:rPr>
                        <a:t> </a:t>
                      </a:r>
                      <a:r>
                        <a:rPr lang="en-US" sz="1200">
                          <a:effectLst/>
                          <a:latin typeface="Times New Roman" panose="02020603050405020304" pitchFamily="18" charset="0"/>
                          <a:ea typeface="Calibri" panose="020F0502020204030204" pitchFamily="34" charset="0"/>
                          <a:cs typeface="Arial" panose="020B0604020202020204" pitchFamily="34" charset="0"/>
                        </a:rPr>
                        <a:t>10</a:t>
                      </a:r>
                      <a:r>
                        <a:rPr lang="en-US" sz="1200" baseline="30000">
                          <a:effectLst/>
                          <a:latin typeface="Times New Roman" panose="02020603050405020304" pitchFamily="18" charset="0"/>
                          <a:ea typeface="Calibri" panose="020F0502020204030204" pitchFamily="34" charset="0"/>
                          <a:cs typeface="Arial" panose="020B0604020202020204" pitchFamily="34" charset="0"/>
                        </a:rPr>
                        <a:t>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928972"/>
                  </a:ext>
                </a:extLst>
              </a:tr>
              <a:tr h="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Calibri" panose="020F0502020204030204" pitchFamily="34" charset="0"/>
                          <a:cs typeface="Arial" panose="020B0604020202020204" pitchFamily="34" charset="0"/>
                        </a:rPr>
                        <a:t>GA</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Arial" panose="020B0604020202020204" pitchFamily="34" charset="0"/>
                        </a:rPr>
                        <a:t>6.133 </a:t>
                      </a:r>
                      <a:r>
                        <a:rPr lang="en-US" sz="1200">
                          <a:solidFill>
                            <a:srgbClr val="000000"/>
                          </a:solidFill>
                          <a:effectLst/>
                          <a:latin typeface="SansSerif"/>
                          <a:ea typeface="SimSun" panose="02010600030101010101" pitchFamily="2" charset="-122"/>
                          <a:cs typeface="Times New Roman" panose="02020603050405020304" pitchFamily="18" charset="0"/>
                        </a:rPr>
                        <a:t>x</a:t>
                      </a:r>
                      <a:r>
                        <a:rPr lang="en-US" sz="1200">
                          <a:effectLst/>
                          <a:latin typeface="SansSerif"/>
                          <a:ea typeface="SimSun" panose="02010600030101010101" pitchFamily="2" charset="-122"/>
                          <a:cs typeface="Times New Roman" panose="02020603050405020304" pitchFamily="18" charset="0"/>
                        </a:rPr>
                        <a:t> </a:t>
                      </a:r>
                      <a:r>
                        <a:rPr lang="en-US" sz="1200">
                          <a:effectLst/>
                          <a:latin typeface="Times New Roman" panose="02020603050405020304" pitchFamily="18" charset="0"/>
                          <a:ea typeface="Calibri" panose="020F0502020204030204" pitchFamily="34" charset="0"/>
                          <a:cs typeface="Arial" panose="020B0604020202020204" pitchFamily="34" charset="0"/>
                        </a:rPr>
                        <a:t>10</a:t>
                      </a:r>
                      <a:r>
                        <a:rPr lang="en-US" sz="1200" baseline="30000">
                          <a:effectLst/>
                          <a:latin typeface="Times New Roman" panose="02020603050405020304" pitchFamily="18" charset="0"/>
                          <a:ea typeface="Calibri" panose="020F0502020204030204" pitchFamily="34" charset="0"/>
                          <a:cs typeface="Arial" panose="020B0604020202020204" pitchFamily="34" charset="0"/>
                        </a:rPr>
                        <a:t>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Arial" panose="020B0604020202020204" pitchFamily="34" charset="0"/>
                        </a:rPr>
                        <a:t>2.928 </a:t>
                      </a:r>
                      <a:r>
                        <a:rPr lang="en-US" sz="1200">
                          <a:solidFill>
                            <a:srgbClr val="000000"/>
                          </a:solidFill>
                          <a:effectLst/>
                          <a:latin typeface="SansSerif"/>
                          <a:ea typeface="SimSun" panose="02010600030101010101" pitchFamily="2" charset="-122"/>
                          <a:cs typeface="Times New Roman" panose="02020603050405020304" pitchFamily="18" charset="0"/>
                        </a:rPr>
                        <a:t>x</a:t>
                      </a:r>
                      <a:r>
                        <a:rPr lang="en-US" sz="1200">
                          <a:effectLst/>
                          <a:latin typeface="SansSerif"/>
                          <a:ea typeface="SimSun" panose="02010600030101010101" pitchFamily="2" charset="-122"/>
                          <a:cs typeface="Times New Roman" panose="02020603050405020304" pitchFamily="18" charset="0"/>
                        </a:rPr>
                        <a:t> </a:t>
                      </a:r>
                      <a:r>
                        <a:rPr lang="en-US" sz="1200">
                          <a:effectLst/>
                          <a:latin typeface="Times New Roman" panose="02020603050405020304" pitchFamily="18" charset="0"/>
                          <a:ea typeface="Calibri" panose="020F0502020204030204" pitchFamily="34" charset="0"/>
                          <a:cs typeface="Arial" panose="020B0604020202020204" pitchFamily="34" charset="0"/>
                        </a:rPr>
                        <a:t>10</a:t>
                      </a:r>
                      <a:r>
                        <a:rPr lang="en-US" sz="1200" baseline="30000">
                          <a:effectLst/>
                          <a:latin typeface="Times New Roman" panose="02020603050405020304" pitchFamily="18" charset="0"/>
                          <a:ea typeface="Calibri" panose="020F0502020204030204" pitchFamily="34" charset="0"/>
                          <a:cs typeface="Arial" panose="020B0604020202020204" pitchFamily="34" charset="0"/>
                        </a:rPr>
                        <a:t>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Arial" panose="020B0604020202020204" pitchFamily="34" charset="0"/>
                        </a:rPr>
                        <a:t>6.188 </a:t>
                      </a:r>
                      <a:r>
                        <a:rPr lang="en-US" sz="1200">
                          <a:solidFill>
                            <a:srgbClr val="000000"/>
                          </a:solidFill>
                          <a:effectLst/>
                          <a:latin typeface="SansSerif"/>
                          <a:ea typeface="SimSun" panose="02010600030101010101" pitchFamily="2" charset="-122"/>
                          <a:cs typeface="Times New Roman" panose="02020603050405020304" pitchFamily="18" charset="0"/>
                        </a:rPr>
                        <a:t>x</a:t>
                      </a:r>
                      <a:r>
                        <a:rPr lang="en-US" sz="1200">
                          <a:effectLst/>
                          <a:latin typeface="SansSerif"/>
                          <a:ea typeface="SimSun" panose="02010600030101010101" pitchFamily="2" charset="-122"/>
                          <a:cs typeface="Times New Roman" panose="02020603050405020304" pitchFamily="18" charset="0"/>
                        </a:rPr>
                        <a:t> </a:t>
                      </a:r>
                      <a:r>
                        <a:rPr lang="en-US" sz="1200">
                          <a:effectLst/>
                          <a:latin typeface="Times New Roman" panose="02020603050405020304" pitchFamily="18" charset="0"/>
                          <a:ea typeface="Calibri" panose="020F0502020204030204" pitchFamily="34" charset="0"/>
                          <a:cs typeface="Arial" panose="020B0604020202020204" pitchFamily="34" charset="0"/>
                        </a:rPr>
                        <a:t>10</a:t>
                      </a:r>
                      <a:r>
                        <a:rPr lang="en-US" sz="1200" baseline="30000">
                          <a:effectLst/>
                          <a:latin typeface="Times New Roman" panose="02020603050405020304" pitchFamily="18" charset="0"/>
                          <a:ea typeface="Calibri" panose="020F0502020204030204" pitchFamily="34" charset="0"/>
                          <a:cs typeface="Arial" panose="020B0604020202020204" pitchFamily="34" charset="0"/>
                        </a:rPr>
                        <a:t>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Arial" panose="020B0604020202020204" pitchFamily="34" charset="0"/>
                        </a:rPr>
                        <a:t>6.094 </a:t>
                      </a:r>
                      <a:r>
                        <a:rPr lang="en-US" sz="1200" dirty="0">
                          <a:solidFill>
                            <a:srgbClr val="000000"/>
                          </a:solidFill>
                          <a:effectLst/>
                          <a:latin typeface="SansSerif"/>
                          <a:ea typeface="SimSun" panose="02010600030101010101" pitchFamily="2" charset="-122"/>
                          <a:cs typeface="Times New Roman" panose="02020603050405020304" pitchFamily="18" charset="0"/>
                        </a:rPr>
                        <a:t>x</a:t>
                      </a:r>
                      <a:r>
                        <a:rPr lang="en-US" sz="1200" dirty="0">
                          <a:effectLst/>
                          <a:latin typeface="SansSerif"/>
                          <a:ea typeface="SimSun" panose="02010600030101010101" pitchFamily="2" charset="-122"/>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Arial" panose="020B0604020202020204" pitchFamily="34" charset="0"/>
                        </a:rPr>
                        <a:t>10</a:t>
                      </a:r>
                      <a:r>
                        <a:rPr lang="en-US" sz="1200" baseline="30000" dirty="0">
                          <a:effectLst/>
                          <a:latin typeface="Times New Roman" panose="02020603050405020304" pitchFamily="18" charset="0"/>
                          <a:ea typeface="Calibri" panose="020F0502020204030204" pitchFamily="34" charset="0"/>
                          <a:cs typeface="Arial" panose="020B0604020202020204" pitchFamily="34" charset="0"/>
                        </a:rPr>
                        <a:t>9</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4491254"/>
                  </a:ext>
                </a:extLst>
              </a:tr>
            </a:tbl>
          </a:graphicData>
        </a:graphic>
      </p:graphicFrame>
      <p:pic>
        <p:nvPicPr>
          <p:cNvPr id="9" name="Picture 8"/>
          <p:cNvPicPr/>
          <p:nvPr/>
        </p:nvPicPr>
        <p:blipFill rotWithShape="1">
          <a:blip r:embed="rId3" cstate="print">
            <a:extLst>
              <a:ext uri="{28A0092B-C50C-407E-A947-70E740481C1C}">
                <a14:useLocalDpi xmlns:a14="http://schemas.microsoft.com/office/drawing/2010/main" val="0"/>
              </a:ext>
            </a:extLst>
          </a:blip>
          <a:srcRect l="16072" t="16672" r="12697" b="13516"/>
          <a:stretch/>
        </p:blipFill>
        <p:spPr bwMode="auto">
          <a:xfrm>
            <a:off x="117475" y="3182740"/>
            <a:ext cx="4156505" cy="2327473"/>
          </a:xfrm>
          <a:prstGeom prst="rect">
            <a:avLst/>
          </a:prstGeom>
          <a:ln>
            <a:noFill/>
          </a:ln>
          <a:extLst>
            <a:ext uri="{53640926-AAD7-44D8-BBD7-CCE9431645EC}">
              <a14:shadowObscured xmlns:a14="http://schemas.microsoft.com/office/drawing/2010/main"/>
            </a:ext>
          </a:extLst>
        </p:spPr>
      </p:pic>
      <p:grpSp>
        <p:nvGrpSpPr>
          <p:cNvPr id="10" name="Group 9"/>
          <p:cNvGrpSpPr>
            <a:grpSpLocks/>
          </p:cNvGrpSpPr>
          <p:nvPr/>
        </p:nvGrpSpPr>
        <p:grpSpPr bwMode="auto">
          <a:xfrm>
            <a:off x="-38100" y="800100"/>
            <a:ext cx="9182100" cy="541338"/>
            <a:chOff x="-37509" y="800100"/>
            <a:chExt cx="9181509" cy="541138"/>
          </a:xfrm>
        </p:grpSpPr>
        <p:sp>
          <p:nvSpPr>
            <p:cNvPr id="11" name="Rectangle 10"/>
            <p:cNvSpPr/>
            <p:nvPr/>
          </p:nvSpPr>
          <p:spPr>
            <a:xfrm>
              <a:off x="589" y="822317"/>
              <a:ext cx="9143411" cy="51892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 name="Flowchart: Data 6"/>
            <p:cNvSpPr/>
            <p:nvPr/>
          </p:nvSpPr>
          <p:spPr>
            <a:xfrm>
              <a:off x="-13699" y="808035"/>
              <a:ext cx="871482" cy="53320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274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3 w 3726"/>
                <a:gd name="connsiteY0" fmla="*/ 10593 h 10593"/>
                <a:gd name="connsiteX1" fmla="*/ 0 w 3726"/>
                <a:gd name="connsiteY1" fmla="*/ 148 h 10593"/>
                <a:gd name="connsiteX2" fmla="*/ 3726 w 3726"/>
                <a:gd name="connsiteY2" fmla="*/ 0 h 10593"/>
                <a:gd name="connsiteX3" fmla="*/ 1726 w 3726"/>
                <a:gd name="connsiteY3" fmla="*/ 10000 h 10593"/>
                <a:gd name="connsiteX4" fmla="*/ 3 w 3726"/>
                <a:gd name="connsiteY4" fmla="*/ 10593 h 10593"/>
                <a:gd name="connsiteX0" fmla="*/ 0 w 10171"/>
                <a:gd name="connsiteY0" fmla="*/ 9720 h 9720"/>
                <a:gd name="connsiteX1" fmla="*/ 171 w 10171"/>
                <a:gd name="connsiteY1" fmla="*/ 140 h 9720"/>
                <a:gd name="connsiteX2" fmla="*/ 10171 w 10171"/>
                <a:gd name="connsiteY2" fmla="*/ 0 h 9720"/>
                <a:gd name="connsiteX3" fmla="*/ 4803 w 10171"/>
                <a:gd name="connsiteY3" fmla="*/ 9440 h 9720"/>
                <a:gd name="connsiteX4" fmla="*/ 0 w 10171"/>
                <a:gd name="connsiteY4" fmla="*/ 9720 h 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9720">
                  <a:moveTo>
                    <a:pt x="0" y="9720"/>
                  </a:moveTo>
                  <a:cubicBezTo>
                    <a:pt x="-3" y="6433"/>
                    <a:pt x="174" y="3427"/>
                    <a:pt x="171" y="140"/>
                  </a:cubicBezTo>
                  <a:lnTo>
                    <a:pt x="10171" y="0"/>
                  </a:lnTo>
                  <a:lnTo>
                    <a:pt x="4803" y="9440"/>
                  </a:lnTo>
                  <a:lnTo>
                    <a:pt x="0" y="9720"/>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Flowchart: Data 9"/>
            <p:cNvSpPr/>
            <p:nvPr/>
          </p:nvSpPr>
          <p:spPr>
            <a:xfrm>
              <a:off x="-37509" y="800100"/>
              <a:ext cx="623848" cy="5189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545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0 w 2475"/>
                <a:gd name="connsiteY0" fmla="*/ 10000 h 10000"/>
                <a:gd name="connsiteX1" fmla="*/ 20 w 2475"/>
                <a:gd name="connsiteY1" fmla="*/ 148 h 10000"/>
                <a:gd name="connsiteX2" fmla="*/ 2475 w 2475"/>
                <a:gd name="connsiteY2" fmla="*/ 0 h 10000"/>
                <a:gd name="connsiteX3" fmla="*/ 475 w 2475"/>
                <a:gd name="connsiteY3" fmla="*/ 10000 h 10000"/>
                <a:gd name="connsiteX4" fmla="*/ 0 w 24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 h="10000">
                  <a:moveTo>
                    <a:pt x="0" y="10000"/>
                  </a:moveTo>
                  <a:cubicBezTo>
                    <a:pt x="7" y="6716"/>
                    <a:pt x="13" y="3432"/>
                    <a:pt x="20" y="148"/>
                  </a:cubicBezTo>
                  <a:lnTo>
                    <a:pt x="2475" y="0"/>
                  </a:lnTo>
                  <a:lnTo>
                    <a:pt x="475" y="10000"/>
                  </a:lnTo>
                  <a:lnTo>
                    <a:pt x="0" y="10000"/>
                  </a:lnTo>
                  <a:close/>
                </a:path>
              </a:pathLst>
            </a:custGeom>
            <a:solidFill>
              <a:srgbClr val="00805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Flowchart: Data 13"/>
            <p:cNvSpPr/>
            <p:nvPr/>
          </p:nvSpPr>
          <p:spPr>
            <a:xfrm>
              <a:off x="6516857"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Flowchart: Data 13"/>
            <p:cNvSpPr/>
            <p:nvPr/>
          </p:nvSpPr>
          <p:spPr>
            <a:xfrm>
              <a:off x="6794651"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Flowchart: Data 13"/>
            <p:cNvSpPr/>
            <p:nvPr/>
          </p:nvSpPr>
          <p:spPr>
            <a:xfrm>
              <a:off x="7086732"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Flowchart: Data 13"/>
            <p:cNvSpPr/>
            <p:nvPr/>
          </p:nvSpPr>
          <p:spPr>
            <a:xfrm>
              <a:off x="7385163" y="815969"/>
              <a:ext cx="557177"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8" name="TextBox 17"/>
          <p:cNvSpPr txBox="1">
            <a:spLocks noChangeArrowheads="1"/>
          </p:cNvSpPr>
          <p:nvPr/>
        </p:nvSpPr>
        <p:spPr bwMode="auto">
          <a:xfrm>
            <a:off x="857250" y="839788"/>
            <a:ext cx="1160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r>
              <a:rPr lang="en-US" altLang="en-US" sz="2400" dirty="0">
                <a:latin typeface="Franklin Gothic Medium" panose="020B0603020102020204" pitchFamily="34" charset="0"/>
                <a:cs typeface="Aharoni" panose="02010803020104030203" pitchFamily="2" charset="-79"/>
              </a:rPr>
              <a:t>Results</a:t>
            </a:r>
            <a:endParaRPr lang="en-US" altLang="en-US" dirty="0">
              <a:latin typeface="Franklin Gothic Medium" panose="020B0603020102020204" pitchFamily="34" charset="0"/>
              <a:cs typeface="Aharoni" panose="02010803020104030203" pitchFamily="2" charset="-79"/>
            </a:endParaRPr>
          </a:p>
        </p:txBody>
      </p:sp>
      <p:sp>
        <p:nvSpPr>
          <p:cNvPr id="20" name="Flowchart: Data 13"/>
          <p:cNvSpPr/>
          <p:nvPr/>
        </p:nvSpPr>
        <p:spPr>
          <a:xfrm>
            <a:off x="6230938" y="815975"/>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Flowchart: Data 13"/>
          <p:cNvSpPr/>
          <p:nvPr/>
        </p:nvSpPr>
        <p:spPr>
          <a:xfrm>
            <a:off x="7698366" y="815975"/>
            <a:ext cx="557212" cy="5254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4747077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38100" y="800100"/>
            <a:ext cx="9182100" cy="541338"/>
            <a:chOff x="-37509" y="800100"/>
            <a:chExt cx="9181509" cy="541138"/>
          </a:xfrm>
        </p:grpSpPr>
        <p:sp>
          <p:nvSpPr>
            <p:cNvPr id="3" name="Rectangle 2"/>
            <p:cNvSpPr/>
            <p:nvPr/>
          </p:nvSpPr>
          <p:spPr>
            <a:xfrm>
              <a:off x="589" y="822317"/>
              <a:ext cx="9143411" cy="51892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 name="Flowchart: Data 6"/>
            <p:cNvSpPr/>
            <p:nvPr/>
          </p:nvSpPr>
          <p:spPr>
            <a:xfrm>
              <a:off x="-13699" y="808035"/>
              <a:ext cx="871482" cy="53320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274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3 w 3726"/>
                <a:gd name="connsiteY0" fmla="*/ 10593 h 10593"/>
                <a:gd name="connsiteX1" fmla="*/ 0 w 3726"/>
                <a:gd name="connsiteY1" fmla="*/ 148 h 10593"/>
                <a:gd name="connsiteX2" fmla="*/ 3726 w 3726"/>
                <a:gd name="connsiteY2" fmla="*/ 0 h 10593"/>
                <a:gd name="connsiteX3" fmla="*/ 1726 w 3726"/>
                <a:gd name="connsiteY3" fmla="*/ 10000 h 10593"/>
                <a:gd name="connsiteX4" fmla="*/ 3 w 3726"/>
                <a:gd name="connsiteY4" fmla="*/ 10593 h 10593"/>
                <a:gd name="connsiteX0" fmla="*/ 0 w 10171"/>
                <a:gd name="connsiteY0" fmla="*/ 9720 h 9720"/>
                <a:gd name="connsiteX1" fmla="*/ 171 w 10171"/>
                <a:gd name="connsiteY1" fmla="*/ 140 h 9720"/>
                <a:gd name="connsiteX2" fmla="*/ 10171 w 10171"/>
                <a:gd name="connsiteY2" fmla="*/ 0 h 9720"/>
                <a:gd name="connsiteX3" fmla="*/ 4803 w 10171"/>
                <a:gd name="connsiteY3" fmla="*/ 9440 h 9720"/>
                <a:gd name="connsiteX4" fmla="*/ 0 w 10171"/>
                <a:gd name="connsiteY4" fmla="*/ 9720 h 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9720">
                  <a:moveTo>
                    <a:pt x="0" y="9720"/>
                  </a:moveTo>
                  <a:cubicBezTo>
                    <a:pt x="-3" y="6433"/>
                    <a:pt x="174" y="3427"/>
                    <a:pt x="171" y="140"/>
                  </a:cubicBezTo>
                  <a:lnTo>
                    <a:pt x="10171" y="0"/>
                  </a:lnTo>
                  <a:lnTo>
                    <a:pt x="4803" y="9440"/>
                  </a:lnTo>
                  <a:lnTo>
                    <a:pt x="0" y="9720"/>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Flowchart: Data 9"/>
            <p:cNvSpPr/>
            <p:nvPr/>
          </p:nvSpPr>
          <p:spPr>
            <a:xfrm>
              <a:off x="-37509" y="800100"/>
              <a:ext cx="623848" cy="5189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545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0 w 2475"/>
                <a:gd name="connsiteY0" fmla="*/ 10000 h 10000"/>
                <a:gd name="connsiteX1" fmla="*/ 20 w 2475"/>
                <a:gd name="connsiteY1" fmla="*/ 148 h 10000"/>
                <a:gd name="connsiteX2" fmla="*/ 2475 w 2475"/>
                <a:gd name="connsiteY2" fmla="*/ 0 h 10000"/>
                <a:gd name="connsiteX3" fmla="*/ 475 w 2475"/>
                <a:gd name="connsiteY3" fmla="*/ 10000 h 10000"/>
                <a:gd name="connsiteX4" fmla="*/ 0 w 24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 h="10000">
                  <a:moveTo>
                    <a:pt x="0" y="10000"/>
                  </a:moveTo>
                  <a:cubicBezTo>
                    <a:pt x="7" y="6716"/>
                    <a:pt x="13" y="3432"/>
                    <a:pt x="20" y="148"/>
                  </a:cubicBezTo>
                  <a:lnTo>
                    <a:pt x="2475" y="0"/>
                  </a:lnTo>
                  <a:lnTo>
                    <a:pt x="475" y="10000"/>
                  </a:lnTo>
                  <a:lnTo>
                    <a:pt x="0" y="10000"/>
                  </a:lnTo>
                  <a:close/>
                </a:path>
              </a:pathLst>
            </a:custGeom>
            <a:solidFill>
              <a:srgbClr val="00805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Flowchart: Data 13"/>
            <p:cNvSpPr/>
            <p:nvPr/>
          </p:nvSpPr>
          <p:spPr>
            <a:xfrm>
              <a:off x="6516857"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Flowchart: Data 13"/>
            <p:cNvSpPr/>
            <p:nvPr/>
          </p:nvSpPr>
          <p:spPr>
            <a:xfrm>
              <a:off x="6794651"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Flowchart: Data 13"/>
            <p:cNvSpPr/>
            <p:nvPr/>
          </p:nvSpPr>
          <p:spPr>
            <a:xfrm>
              <a:off x="7086732"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Flowchart: Data 13"/>
            <p:cNvSpPr/>
            <p:nvPr/>
          </p:nvSpPr>
          <p:spPr>
            <a:xfrm>
              <a:off x="7385163" y="815969"/>
              <a:ext cx="557177"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0" name="TextBox 9"/>
          <p:cNvSpPr txBox="1">
            <a:spLocks noChangeArrowheads="1"/>
          </p:cNvSpPr>
          <p:nvPr/>
        </p:nvSpPr>
        <p:spPr bwMode="auto">
          <a:xfrm>
            <a:off x="857250" y="839788"/>
            <a:ext cx="17620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r>
              <a:rPr lang="en-US" altLang="en-US" sz="2400" dirty="0">
                <a:latin typeface="Franklin Gothic Medium" panose="020B0603020102020204" pitchFamily="34" charset="0"/>
                <a:cs typeface="Aharoni" panose="02010803020104030203" pitchFamily="2" charset="-79"/>
              </a:rPr>
              <a:t>Conclusions</a:t>
            </a:r>
            <a:endParaRPr lang="en-US" altLang="en-US" dirty="0">
              <a:latin typeface="Franklin Gothic Medium" panose="020B0603020102020204" pitchFamily="34" charset="0"/>
              <a:cs typeface="Aharoni" panose="02010803020104030203" pitchFamily="2" charset="-79"/>
            </a:endParaRPr>
          </a:p>
        </p:txBody>
      </p:sp>
      <p:sp>
        <p:nvSpPr>
          <p:cNvPr id="12" name="Flowchart: Data 13"/>
          <p:cNvSpPr/>
          <p:nvPr/>
        </p:nvSpPr>
        <p:spPr>
          <a:xfrm>
            <a:off x="6230938" y="815975"/>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832999" y="1695391"/>
            <a:ext cx="8360046" cy="3416320"/>
          </a:xfrm>
          <a:prstGeom prst="rect">
            <a:avLst/>
          </a:prstGeom>
        </p:spPr>
        <p:txBody>
          <a:bodyPr wrap="none">
            <a:spAutoFit/>
          </a:bodyPr>
          <a:lstStyle/>
          <a:p>
            <a:pPr marL="285750" indent="-285750">
              <a:buFont typeface="Wingdings" panose="05000000000000000000" pitchFamily="2" charset="2"/>
              <a:buChar char="q"/>
              <a:defRPr/>
            </a:pPr>
            <a:r>
              <a:rPr lang="en-US" dirty="0"/>
              <a:t>Conclusions</a:t>
            </a:r>
          </a:p>
          <a:p>
            <a:pPr marL="742950" lvl="1" indent="-285750">
              <a:buFont typeface="Wingdings" panose="05000000000000000000" pitchFamily="2" charset="2"/>
              <a:buChar char="§"/>
              <a:defRPr/>
            </a:pPr>
            <a:r>
              <a:rPr lang="en-US" dirty="0"/>
              <a:t>In this study, a novel genetic operator within GA is introduced to </a:t>
            </a:r>
            <a:br>
              <a:rPr lang="en-US" dirty="0"/>
            </a:br>
            <a:r>
              <a:rPr lang="en-US" dirty="0"/>
              <a:t>design a problem-specific search algorithm named Genetic Similarity </a:t>
            </a:r>
            <a:br>
              <a:rPr lang="en-US" dirty="0"/>
            </a:br>
            <a:r>
              <a:rPr lang="en-US" dirty="0"/>
              <a:t>Algorithm (GSA).</a:t>
            </a:r>
          </a:p>
          <a:p>
            <a:pPr marL="742950" lvl="1" indent="-285750">
              <a:buFont typeface="Wingdings" panose="05000000000000000000" pitchFamily="2" charset="2"/>
              <a:buChar char="§"/>
              <a:defRPr/>
            </a:pPr>
            <a:r>
              <a:rPr lang="en-US" dirty="0"/>
              <a:t>GSA performance validation (Convergence rate and solution robustness)</a:t>
            </a:r>
          </a:p>
          <a:p>
            <a:pPr marL="1200150" lvl="2" indent="-285750">
              <a:buFont typeface="Courier New" panose="02070309020205020404" pitchFamily="49" charset="0"/>
              <a:buChar char="o"/>
              <a:defRPr/>
            </a:pPr>
            <a:r>
              <a:rPr lang="en-US" dirty="0"/>
              <a:t>Finding an optimal location for single well (PUNQ-S3)</a:t>
            </a:r>
          </a:p>
          <a:p>
            <a:pPr marL="1200150" lvl="2" indent="-285750">
              <a:buFont typeface="Courier New" panose="02070309020205020404" pitchFamily="49" charset="0"/>
              <a:buChar char="o"/>
              <a:defRPr/>
            </a:pPr>
            <a:r>
              <a:rPr lang="en-US" dirty="0"/>
              <a:t>Finding an optimal location for Multiple wells at the same time </a:t>
            </a:r>
            <a:br>
              <a:rPr lang="en-US" dirty="0"/>
            </a:br>
            <a:r>
              <a:rPr lang="en-US" dirty="0"/>
              <a:t>(</a:t>
            </a:r>
            <a:r>
              <a:rPr lang="en-US" dirty="0" err="1"/>
              <a:t>Brugge</a:t>
            </a:r>
            <a:r>
              <a:rPr lang="en-US" dirty="0"/>
              <a:t> and PUNQ-S3)</a:t>
            </a:r>
          </a:p>
          <a:p>
            <a:pPr marL="1200150" lvl="2" indent="-285750">
              <a:buFont typeface="Courier New" panose="02070309020205020404" pitchFamily="49" charset="0"/>
              <a:buChar char="o"/>
              <a:defRPr/>
            </a:pPr>
            <a:r>
              <a:rPr lang="en-US" dirty="0"/>
              <a:t>When the Similarity Operator contribution to the population </a:t>
            </a:r>
            <a:br>
              <a:rPr lang="en-US" dirty="0"/>
            </a:br>
            <a:r>
              <a:rPr lang="en-US" dirty="0"/>
              <a:t>increased the performance of the algorithm was likely to improve</a:t>
            </a:r>
          </a:p>
          <a:p>
            <a:pPr marL="742950" lvl="1" indent="-285750">
              <a:buFont typeface="Wingdings" panose="05000000000000000000" pitchFamily="2" charset="2"/>
              <a:buChar char="§"/>
              <a:defRPr/>
            </a:pPr>
            <a:endParaRPr lang="en-US" dirty="0"/>
          </a:p>
          <a:p>
            <a:pPr marL="742950" lvl="1" indent="-285750">
              <a:buFont typeface="Wingdings" panose="05000000000000000000" pitchFamily="2" charset="2"/>
              <a:buChar char="§"/>
              <a:defRPr/>
            </a:pPr>
            <a:endParaRPr lang="en-US" dirty="0"/>
          </a:p>
        </p:txBody>
      </p:sp>
      <p:sp>
        <p:nvSpPr>
          <p:cNvPr id="15" name="Flowchart: Data 13"/>
          <p:cNvSpPr/>
          <p:nvPr/>
        </p:nvSpPr>
        <p:spPr>
          <a:xfrm>
            <a:off x="7698366" y="815975"/>
            <a:ext cx="557212" cy="5254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1038988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38100" y="800100"/>
            <a:ext cx="9182100" cy="541338"/>
            <a:chOff x="-37509" y="800100"/>
            <a:chExt cx="9181509" cy="541138"/>
          </a:xfrm>
        </p:grpSpPr>
        <p:sp>
          <p:nvSpPr>
            <p:cNvPr id="3" name="Rectangle 2"/>
            <p:cNvSpPr/>
            <p:nvPr/>
          </p:nvSpPr>
          <p:spPr>
            <a:xfrm>
              <a:off x="589" y="822317"/>
              <a:ext cx="9143411" cy="51892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 name="Flowchart: Data 6"/>
            <p:cNvSpPr/>
            <p:nvPr/>
          </p:nvSpPr>
          <p:spPr>
            <a:xfrm>
              <a:off x="-13699" y="808035"/>
              <a:ext cx="871482" cy="53320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274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3 w 3726"/>
                <a:gd name="connsiteY0" fmla="*/ 10593 h 10593"/>
                <a:gd name="connsiteX1" fmla="*/ 0 w 3726"/>
                <a:gd name="connsiteY1" fmla="*/ 148 h 10593"/>
                <a:gd name="connsiteX2" fmla="*/ 3726 w 3726"/>
                <a:gd name="connsiteY2" fmla="*/ 0 h 10593"/>
                <a:gd name="connsiteX3" fmla="*/ 1726 w 3726"/>
                <a:gd name="connsiteY3" fmla="*/ 10000 h 10593"/>
                <a:gd name="connsiteX4" fmla="*/ 3 w 3726"/>
                <a:gd name="connsiteY4" fmla="*/ 10593 h 10593"/>
                <a:gd name="connsiteX0" fmla="*/ 0 w 10171"/>
                <a:gd name="connsiteY0" fmla="*/ 9720 h 9720"/>
                <a:gd name="connsiteX1" fmla="*/ 171 w 10171"/>
                <a:gd name="connsiteY1" fmla="*/ 140 h 9720"/>
                <a:gd name="connsiteX2" fmla="*/ 10171 w 10171"/>
                <a:gd name="connsiteY2" fmla="*/ 0 h 9720"/>
                <a:gd name="connsiteX3" fmla="*/ 4803 w 10171"/>
                <a:gd name="connsiteY3" fmla="*/ 9440 h 9720"/>
                <a:gd name="connsiteX4" fmla="*/ 0 w 10171"/>
                <a:gd name="connsiteY4" fmla="*/ 9720 h 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9720">
                  <a:moveTo>
                    <a:pt x="0" y="9720"/>
                  </a:moveTo>
                  <a:cubicBezTo>
                    <a:pt x="-3" y="6433"/>
                    <a:pt x="174" y="3427"/>
                    <a:pt x="171" y="140"/>
                  </a:cubicBezTo>
                  <a:lnTo>
                    <a:pt x="10171" y="0"/>
                  </a:lnTo>
                  <a:lnTo>
                    <a:pt x="4803" y="9440"/>
                  </a:lnTo>
                  <a:lnTo>
                    <a:pt x="0" y="9720"/>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Flowchart: Data 9"/>
            <p:cNvSpPr/>
            <p:nvPr/>
          </p:nvSpPr>
          <p:spPr>
            <a:xfrm>
              <a:off x="-37509" y="800100"/>
              <a:ext cx="623848" cy="5189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545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0 w 2475"/>
                <a:gd name="connsiteY0" fmla="*/ 10000 h 10000"/>
                <a:gd name="connsiteX1" fmla="*/ 20 w 2475"/>
                <a:gd name="connsiteY1" fmla="*/ 148 h 10000"/>
                <a:gd name="connsiteX2" fmla="*/ 2475 w 2475"/>
                <a:gd name="connsiteY2" fmla="*/ 0 h 10000"/>
                <a:gd name="connsiteX3" fmla="*/ 475 w 2475"/>
                <a:gd name="connsiteY3" fmla="*/ 10000 h 10000"/>
                <a:gd name="connsiteX4" fmla="*/ 0 w 24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 h="10000">
                  <a:moveTo>
                    <a:pt x="0" y="10000"/>
                  </a:moveTo>
                  <a:cubicBezTo>
                    <a:pt x="7" y="6716"/>
                    <a:pt x="13" y="3432"/>
                    <a:pt x="20" y="148"/>
                  </a:cubicBezTo>
                  <a:lnTo>
                    <a:pt x="2475" y="0"/>
                  </a:lnTo>
                  <a:lnTo>
                    <a:pt x="475" y="10000"/>
                  </a:lnTo>
                  <a:lnTo>
                    <a:pt x="0" y="10000"/>
                  </a:lnTo>
                  <a:close/>
                </a:path>
              </a:pathLst>
            </a:custGeom>
            <a:solidFill>
              <a:srgbClr val="00805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Flowchart: Data 13"/>
            <p:cNvSpPr/>
            <p:nvPr/>
          </p:nvSpPr>
          <p:spPr>
            <a:xfrm>
              <a:off x="6516857"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Flowchart: Data 13"/>
            <p:cNvSpPr/>
            <p:nvPr/>
          </p:nvSpPr>
          <p:spPr>
            <a:xfrm>
              <a:off x="6794651"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Flowchart: Data 13"/>
            <p:cNvSpPr/>
            <p:nvPr/>
          </p:nvSpPr>
          <p:spPr>
            <a:xfrm>
              <a:off x="7086732"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Flowchart: Data 13"/>
            <p:cNvSpPr/>
            <p:nvPr/>
          </p:nvSpPr>
          <p:spPr>
            <a:xfrm>
              <a:off x="7385163" y="815969"/>
              <a:ext cx="557177"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2" name="Flowchart: Data 13"/>
          <p:cNvSpPr/>
          <p:nvPr/>
        </p:nvSpPr>
        <p:spPr>
          <a:xfrm>
            <a:off x="6230938" y="815975"/>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TextBox 12"/>
          <p:cNvSpPr txBox="1"/>
          <p:nvPr/>
        </p:nvSpPr>
        <p:spPr>
          <a:xfrm>
            <a:off x="3902425" y="3589020"/>
            <a:ext cx="1339149" cy="369332"/>
          </a:xfrm>
          <a:prstGeom prst="rect">
            <a:avLst/>
          </a:prstGeom>
          <a:noFill/>
        </p:spPr>
        <p:txBody>
          <a:bodyPr wrap="none" rtlCol="0">
            <a:spAutoFit/>
          </a:bodyPr>
          <a:lstStyle/>
          <a:p>
            <a:r>
              <a:rPr lang="en-US" dirty="0"/>
              <a:t>Thank You!</a:t>
            </a:r>
          </a:p>
        </p:txBody>
      </p:sp>
      <p:sp>
        <p:nvSpPr>
          <p:cNvPr id="14" name="Flowchart: Data 13"/>
          <p:cNvSpPr/>
          <p:nvPr/>
        </p:nvSpPr>
        <p:spPr>
          <a:xfrm>
            <a:off x="7698366" y="815975"/>
            <a:ext cx="557212" cy="5254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0842027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1"/>
          <p:cNvGrpSpPr>
            <a:grpSpLocks/>
          </p:cNvGrpSpPr>
          <p:nvPr/>
        </p:nvGrpSpPr>
        <p:grpSpPr bwMode="auto">
          <a:xfrm>
            <a:off x="-38100" y="800100"/>
            <a:ext cx="9182100" cy="541338"/>
            <a:chOff x="-37509" y="800100"/>
            <a:chExt cx="9181509" cy="541138"/>
          </a:xfrm>
        </p:grpSpPr>
        <p:sp>
          <p:nvSpPr>
            <p:cNvPr id="3" name="Rectangle 2"/>
            <p:cNvSpPr/>
            <p:nvPr/>
          </p:nvSpPr>
          <p:spPr>
            <a:xfrm>
              <a:off x="589" y="822317"/>
              <a:ext cx="9143411" cy="51892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 name="Flowchart: Data 6"/>
            <p:cNvSpPr/>
            <p:nvPr/>
          </p:nvSpPr>
          <p:spPr>
            <a:xfrm>
              <a:off x="-13699" y="808035"/>
              <a:ext cx="871482" cy="53320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274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3 w 3726"/>
                <a:gd name="connsiteY0" fmla="*/ 10593 h 10593"/>
                <a:gd name="connsiteX1" fmla="*/ 0 w 3726"/>
                <a:gd name="connsiteY1" fmla="*/ 148 h 10593"/>
                <a:gd name="connsiteX2" fmla="*/ 3726 w 3726"/>
                <a:gd name="connsiteY2" fmla="*/ 0 h 10593"/>
                <a:gd name="connsiteX3" fmla="*/ 1726 w 3726"/>
                <a:gd name="connsiteY3" fmla="*/ 10000 h 10593"/>
                <a:gd name="connsiteX4" fmla="*/ 3 w 3726"/>
                <a:gd name="connsiteY4" fmla="*/ 10593 h 10593"/>
                <a:gd name="connsiteX0" fmla="*/ 0 w 10171"/>
                <a:gd name="connsiteY0" fmla="*/ 9720 h 9720"/>
                <a:gd name="connsiteX1" fmla="*/ 171 w 10171"/>
                <a:gd name="connsiteY1" fmla="*/ 140 h 9720"/>
                <a:gd name="connsiteX2" fmla="*/ 10171 w 10171"/>
                <a:gd name="connsiteY2" fmla="*/ 0 h 9720"/>
                <a:gd name="connsiteX3" fmla="*/ 4803 w 10171"/>
                <a:gd name="connsiteY3" fmla="*/ 9440 h 9720"/>
                <a:gd name="connsiteX4" fmla="*/ 0 w 10171"/>
                <a:gd name="connsiteY4" fmla="*/ 9720 h 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9720">
                  <a:moveTo>
                    <a:pt x="0" y="9720"/>
                  </a:moveTo>
                  <a:cubicBezTo>
                    <a:pt x="-3" y="6433"/>
                    <a:pt x="174" y="3427"/>
                    <a:pt x="171" y="140"/>
                  </a:cubicBezTo>
                  <a:lnTo>
                    <a:pt x="10171" y="0"/>
                  </a:lnTo>
                  <a:lnTo>
                    <a:pt x="4803" y="9440"/>
                  </a:lnTo>
                  <a:lnTo>
                    <a:pt x="0" y="9720"/>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Flowchart: Data 9"/>
            <p:cNvSpPr/>
            <p:nvPr/>
          </p:nvSpPr>
          <p:spPr>
            <a:xfrm>
              <a:off x="-37509" y="800100"/>
              <a:ext cx="623848" cy="5189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545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0 w 2475"/>
                <a:gd name="connsiteY0" fmla="*/ 10000 h 10000"/>
                <a:gd name="connsiteX1" fmla="*/ 20 w 2475"/>
                <a:gd name="connsiteY1" fmla="*/ 148 h 10000"/>
                <a:gd name="connsiteX2" fmla="*/ 2475 w 2475"/>
                <a:gd name="connsiteY2" fmla="*/ 0 h 10000"/>
                <a:gd name="connsiteX3" fmla="*/ 475 w 2475"/>
                <a:gd name="connsiteY3" fmla="*/ 10000 h 10000"/>
                <a:gd name="connsiteX4" fmla="*/ 0 w 24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 h="10000">
                  <a:moveTo>
                    <a:pt x="0" y="10000"/>
                  </a:moveTo>
                  <a:cubicBezTo>
                    <a:pt x="7" y="6716"/>
                    <a:pt x="13" y="3432"/>
                    <a:pt x="20" y="148"/>
                  </a:cubicBezTo>
                  <a:lnTo>
                    <a:pt x="2475" y="0"/>
                  </a:lnTo>
                  <a:lnTo>
                    <a:pt x="475" y="10000"/>
                  </a:lnTo>
                  <a:lnTo>
                    <a:pt x="0" y="10000"/>
                  </a:lnTo>
                  <a:close/>
                </a:path>
              </a:pathLst>
            </a:custGeom>
            <a:solidFill>
              <a:srgbClr val="00805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Flowchart: Data 13"/>
            <p:cNvSpPr/>
            <p:nvPr/>
          </p:nvSpPr>
          <p:spPr>
            <a:xfrm>
              <a:off x="6516857"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Flowchart: Data 13"/>
            <p:cNvSpPr/>
            <p:nvPr/>
          </p:nvSpPr>
          <p:spPr>
            <a:xfrm>
              <a:off x="6794651"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Flowchart: Data 13"/>
            <p:cNvSpPr/>
            <p:nvPr/>
          </p:nvSpPr>
          <p:spPr>
            <a:xfrm>
              <a:off x="7086732"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Flowchart: Data 13"/>
            <p:cNvSpPr/>
            <p:nvPr/>
          </p:nvSpPr>
          <p:spPr>
            <a:xfrm>
              <a:off x="7385163" y="815969"/>
              <a:ext cx="557177"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0243" name="TextBox 9"/>
          <p:cNvSpPr txBox="1">
            <a:spLocks noChangeArrowheads="1"/>
          </p:cNvSpPr>
          <p:nvPr/>
        </p:nvSpPr>
        <p:spPr bwMode="auto">
          <a:xfrm>
            <a:off x="857250" y="839788"/>
            <a:ext cx="1776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r>
              <a:rPr lang="en-US" altLang="en-US" sz="2400" dirty="0" smtClean="0">
                <a:latin typeface="Franklin Gothic Medium" panose="020B0603020102020204" pitchFamily="34" charset="0"/>
                <a:cs typeface="Aharoni" panose="02010803020104030203" pitchFamily="2" charset="-79"/>
              </a:rPr>
              <a:t>Introduction</a:t>
            </a:r>
            <a:endParaRPr lang="en-US" altLang="en-US" dirty="0">
              <a:latin typeface="Franklin Gothic Medium" panose="020B0603020102020204" pitchFamily="34" charset="0"/>
              <a:cs typeface="Aharoni" panose="02010803020104030203" pitchFamily="2" charset="-79"/>
            </a:endParaRPr>
          </a:p>
        </p:txBody>
      </p:sp>
      <p:sp>
        <p:nvSpPr>
          <p:cNvPr id="11" name="Flowchart: Data 13"/>
          <p:cNvSpPr/>
          <p:nvPr/>
        </p:nvSpPr>
        <p:spPr>
          <a:xfrm>
            <a:off x="6480115" y="821101"/>
            <a:ext cx="557212" cy="5254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Flowchart: Data 13"/>
          <p:cNvSpPr/>
          <p:nvPr/>
        </p:nvSpPr>
        <p:spPr>
          <a:xfrm>
            <a:off x="6230938" y="815975"/>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TextBox 12"/>
          <p:cNvSpPr txBox="1"/>
          <p:nvPr/>
        </p:nvSpPr>
        <p:spPr>
          <a:xfrm>
            <a:off x="1112838" y="1557338"/>
            <a:ext cx="7764462" cy="646331"/>
          </a:xfrm>
          <a:prstGeom prst="rect">
            <a:avLst/>
          </a:prstGeom>
          <a:noFill/>
        </p:spPr>
        <p:txBody>
          <a:bodyPr>
            <a:spAutoFit/>
          </a:bodyPr>
          <a:lstStyle/>
          <a:p>
            <a:pPr marL="285750" indent="-285750">
              <a:buFont typeface="Wingdings" panose="05000000000000000000" pitchFamily="2" charset="2"/>
              <a:buChar char="q"/>
              <a:defRPr/>
            </a:pPr>
            <a:r>
              <a:rPr lang="en-US" dirty="0"/>
              <a:t>Genetic Algorithm (GA)</a:t>
            </a:r>
          </a:p>
          <a:p>
            <a:pPr marL="742950" lvl="1" indent="-285750">
              <a:buFont typeface="Wingdings" panose="05000000000000000000" pitchFamily="2" charset="2"/>
              <a:buChar char="§"/>
              <a:defRPr/>
            </a:pPr>
            <a:r>
              <a:rPr lang="en-US" dirty="0"/>
              <a:t>Global non-gradient search </a:t>
            </a:r>
            <a:r>
              <a:rPr lang="en-US" dirty="0" smtClean="0"/>
              <a:t>algorithm (Holland, 1975)</a:t>
            </a:r>
            <a:endParaRPr lang="en-US" dirty="0"/>
          </a:p>
        </p:txBody>
      </p:sp>
      <p:graphicFrame>
        <p:nvGraphicFramePr>
          <p:cNvPr id="66" name="Table 65"/>
          <p:cNvGraphicFramePr>
            <a:graphicFrameLocks noGrp="1"/>
          </p:cNvGraphicFramePr>
          <p:nvPr>
            <p:extLst>
              <p:ext uri="{D42A27DB-BD31-4B8C-83A1-F6EECF244321}">
                <p14:modId xmlns:p14="http://schemas.microsoft.com/office/powerpoint/2010/main" val="3082348388"/>
              </p:ext>
            </p:extLst>
          </p:nvPr>
        </p:nvGraphicFramePr>
        <p:xfrm>
          <a:off x="5929284" y="5534713"/>
          <a:ext cx="1438656" cy="152400"/>
        </p:xfrm>
        <a:graphic>
          <a:graphicData uri="http://schemas.openxmlformats.org/drawingml/2006/table">
            <a:tbl>
              <a:tblPr firstRow="1" firstCol="1" bandRow="1">
                <a:tableStyleId>{5C22544A-7EE6-4342-B048-85BDC9FD1C3A}</a:tableStyleId>
              </a:tblPr>
              <a:tblGrid>
                <a:gridCol w="359664">
                  <a:extLst>
                    <a:ext uri="{9D8B030D-6E8A-4147-A177-3AD203B41FA5}">
                      <a16:colId xmlns:a16="http://schemas.microsoft.com/office/drawing/2014/main" val="20000"/>
                    </a:ext>
                  </a:extLst>
                </a:gridCol>
                <a:gridCol w="359664">
                  <a:extLst>
                    <a:ext uri="{9D8B030D-6E8A-4147-A177-3AD203B41FA5}">
                      <a16:colId xmlns:a16="http://schemas.microsoft.com/office/drawing/2014/main" val="20001"/>
                    </a:ext>
                  </a:extLst>
                </a:gridCol>
                <a:gridCol w="359664">
                  <a:extLst>
                    <a:ext uri="{9D8B030D-6E8A-4147-A177-3AD203B41FA5}">
                      <a16:colId xmlns:a16="http://schemas.microsoft.com/office/drawing/2014/main" val="20002"/>
                    </a:ext>
                  </a:extLst>
                </a:gridCol>
                <a:gridCol w="359664">
                  <a:extLst>
                    <a:ext uri="{9D8B030D-6E8A-4147-A177-3AD203B41FA5}">
                      <a16:colId xmlns:a16="http://schemas.microsoft.com/office/drawing/2014/main" val="20003"/>
                    </a:ext>
                  </a:extLst>
                </a:gridCol>
              </a:tblGrid>
              <a:tr h="0">
                <a:tc>
                  <a:txBody>
                    <a:bodyPr/>
                    <a:lstStyle/>
                    <a:p>
                      <a:pPr marL="0" marR="0" algn="just">
                        <a:spcBef>
                          <a:spcPts val="0"/>
                        </a:spcBef>
                        <a:spcAft>
                          <a:spcPts val="0"/>
                        </a:spcAft>
                      </a:pPr>
                      <a:r>
                        <a:rPr lang="en-US" sz="1000" dirty="0">
                          <a:effectLst/>
                        </a:rPr>
                        <a:t>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1000" dirty="0">
                          <a:effectLst/>
                        </a:rPr>
                        <a:t>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1000" dirty="0">
                          <a:effectLst/>
                        </a:rPr>
                        <a:t>12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1000" dirty="0">
                          <a:effectLst/>
                        </a:rPr>
                        <a:t>20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000"/>
                  </a:ext>
                </a:extLst>
              </a:tr>
            </a:tbl>
          </a:graphicData>
        </a:graphic>
      </p:graphicFrame>
      <p:graphicFrame>
        <p:nvGraphicFramePr>
          <p:cNvPr id="70" name="Table 69"/>
          <p:cNvGraphicFramePr>
            <a:graphicFrameLocks noGrp="1"/>
          </p:cNvGraphicFramePr>
          <p:nvPr>
            <p:extLst>
              <p:ext uri="{D42A27DB-BD31-4B8C-83A1-F6EECF244321}">
                <p14:modId xmlns:p14="http://schemas.microsoft.com/office/powerpoint/2010/main" val="552860146"/>
              </p:ext>
            </p:extLst>
          </p:nvPr>
        </p:nvGraphicFramePr>
        <p:xfrm>
          <a:off x="5929284" y="5231604"/>
          <a:ext cx="1438656" cy="152400"/>
        </p:xfrm>
        <a:graphic>
          <a:graphicData uri="http://schemas.openxmlformats.org/drawingml/2006/table">
            <a:tbl>
              <a:tblPr firstRow="1" firstCol="1" bandRow="1">
                <a:tableStyleId>{5C22544A-7EE6-4342-B048-85BDC9FD1C3A}</a:tableStyleId>
              </a:tblPr>
              <a:tblGrid>
                <a:gridCol w="359664">
                  <a:extLst>
                    <a:ext uri="{9D8B030D-6E8A-4147-A177-3AD203B41FA5}">
                      <a16:colId xmlns:a16="http://schemas.microsoft.com/office/drawing/2014/main" val="20000"/>
                    </a:ext>
                  </a:extLst>
                </a:gridCol>
                <a:gridCol w="359664">
                  <a:extLst>
                    <a:ext uri="{9D8B030D-6E8A-4147-A177-3AD203B41FA5}">
                      <a16:colId xmlns:a16="http://schemas.microsoft.com/office/drawing/2014/main" val="20001"/>
                    </a:ext>
                  </a:extLst>
                </a:gridCol>
                <a:gridCol w="359664">
                  <a:extLst>
                    <a:ext uri="{9D8B030D-6E8A-4147-A177-3AD203B41FA5}">
                      <a16:colId xmlns:a16="http://schemas.microsoft.com/office/drawing/2014/main" val="20002"/>
                    </a:ext>
                  </a:extLst>
                </a:gridCol>
                <a:gridCol w="359664">
                  <a:extLst>
                    <a:ext uri="{9D8B030D-6E8A-4147-A177-3AD203B41FA5}">
                      <a16:colId xmlns:a16="http://schemas.microsoft.com/office/drawing/2014/main" val="20003"/>
                    </a:ext>
                  </a:extLst>
                </a:gridCol>
              </a:tblGrid>
              <a:tr h="0">
                <a:tc>
                  <a:txBody>
                    <a:bodyPr/>
                    <a:lstStyle/>
                    <a:p>
                      <a:pPr marL="0" marR="0" algn="just">
                        <a:spcBef>
                          <a:spcPts val="0"/>
                        </a:spcBef>
                        <a:spcAft>
                          <a:spcPts val="0"/>
                        </a:spcAft>
                      </a:pPr>
                      <a:r>
                        <a:rPr lang="en-US" sz="1000" dirty="0">
                          <a:effectLst/>
                        </a:rPr>
                        <a:t>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1000" dirty="0">
                          <a:effectLst/>
                        </a:rPr>
                        <a:t>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1000" dirty="0">
                          <a:effectLst/>
                        </a:rPr>
                        <a:t>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1000" dirty="0">
                          <a:effectLst/>
                        </a:rPr>
                        <a:t>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000"/>
                  </a:ext>
                </a:extLst>
              </a:tr>
            </a:tbl>
          </a:graphicData>
        </a:graphic>
      </p:graphicFrame>
      <p:graphicFrame>
        <p:nvGraphicFramePr>
          <p:cNvPr id="71" name="Table 70"/>
          <p:cNvGraphicFramePr>
            <a:graphicFrameLocks noGrp="1"/>
          </p:cNvGraphicFramePr>
          <p:nvPr>
            <p:extLst>
              <p:ext uri="{D42A27DB-BD31-4B8C-83A1-F6EECF244321}">
                <p14:modId xmlns:p14="http://schemas.microsoft.com/office/powerpoint/2010/main" val="4115749896"/>
              </p:ext>
            </p:extLst>
          </p:nvPr>
        </p:nvGraphicFramePr>
        <p:xfrm>
          <a:off x="5929284" y="5837822"/>
          <a:ext cx="1438656" cy="152400"/>
        </p:xfrm>
        <a:graphic>
          <a:graphicData uri="http://schemas.openxmlformats.org/drawingml/2006/table">
            <a:tbl>
              <a:tblPr firstRow="1" firstCol="1" bandRow="1">
                <a:tableStyleId>{5C22544A-7EE6-4342-B048-85BDC9FD1C3A}</a:tableStyleId>
              </a:tblPr>
              <a:tblGrid>
                <a:gridCol w="359664">
                  <a:extLst>
                    <a:ext uri="{9D8B030D-6E8A-4147-A177-3AD203B41FA5}">
                      <a16:colId xmlns:a16="http://schemas.microsoft.com/office/drawing/2014/main" val="20000"/>
                    </a:ext>
                  </a:extLst>
                </a:gridCol>
                <a:gridCol w="359664">
                  <a:extLst>
                    <a:ext uri="{9D8B030D-6E8A-4147-A177-3AD203B41FA5}">
                      <a16:colId xmlns:a16="http://schemas.microsoft.com/office/drawing/2014/main" val="20001"/>
                    </a:ext>
                  </a:extLst>
                </a:gridCol>
                <a:gridCol w="359664">
                  <a:extLst>
                    <a:ext uri="{9D8B030D-6E8A-4147-A177-3AD203B41FA5}">
                      <a16:colId xmlns:a16="http://schemas.microsoft.com/office/drawing/2014/main" val="20002"/>
                    </a:ext>
                  </a:extLst>
                </a:gridCol>
                <a:gridCol w="359664">
                  <a:extLst>
                    <a:ext uri="{9D8B030D-6E8A-4147-A177-3AD203B41FA5}">
                      <a16:colId xmlns:a16="http://schemas.microsoft.com/office/drawing/2014/main" val="20003"/>
                    </a:ext>
                  </a:extLst>
                </a:gridCol>
              </a:tblGrid>
              <a:tr h="0">
                <a:tc>
                  <a:txBody>
                    <a:bodyPr/>
                    <a:lstStyle/>
                    <a:p>
                      <a:pPr marL="0" marR="0" algn="just">
                        <a:spcBef>
                          <a:spcPts val="0"/>
                        </a:spcBef>
                        <a:spcAft>
                          <a:spcPts val="0"/>
                        </a:spcAft>
                      </a:pPr>
                      <a:r>
                        <a:rPr lang="en-US" sz="1000" dirty="0">
                          <a:effectLst/>
                        </a:rPr>
                        <a:t>19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1000" dirty="0">
                          <a:effectLst/>
                        </a:rPr>
                        <a:t>28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1000" dirty="0">
                          <a:effectLst/>
                        </a:rPr>
                        <a:t>19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1000" dirty="0">
                          <a:effectLst/>
                        </a:rPr>
                        <a:t>28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000"/>
                  </a:ext>
                </a:extLst>
              </a:tr>
            </a:tbl>
          </a:graphicData>
        </a:graphic>
      </p:graphicFrame>
      <p:grpSp>
        <p:nvGrpSpPr>
          <p:cNvPr id="16" name="Group 15"/>
          <p:cNvGrpSpPr/>
          <p:nvPr/>
        </p:nvGrpSpPr>
        <p:grpSpPr>
          <a:xfrm>
            <a:off x="4613068" y="5199229"/>
            <a:ext cx="1338828" cy="856838"/>
            <a:chOff x="344817" y="5036400"/>
            <a:chExt cx="1338828" cy="856838"/>
          </a:xfrm>
        </p:grpSpPr>
        <p:sp>
          <p:nvSpPr>
            <p:cNvPr id="69" name="TextBox 68"/>
            <p:cNvSpPr txBox="1"/>
            <p:nvPr/>
          </p:nvSpPr>
          <p:spPr>
            <a:xfrm>
              <a:off x="344817" y="5323864"/>
              <a:ext cx="1338828" cy="246221"/>
            </a:xfrm>
            <a:prstGeom prst="rect">
              <a:avLst/>
            </a:prstGeom>
            <a:noFill/>
          </p:spPr>
          <p:txBody>
            <a:bodyPr wrap="none" rtlCol="0">
              <a:spAutoFit/>
            </a:bodyPr>
            <a:lstStyle/>
            <a:p>
              <a:r>
                <a:rPr lang="en-US" sz="1000" dirty="0"/>
                <a:t>Input </a:t>
              </a:r>
              <a:r>
                <a:rPr lang="en-US" sz="1000" dirty="0" smtClean="0"/>
                <a:t>(x1, x2, x3, x4)</a:t>
              </a:r>
              <a:endParaRPr lang="en-US" sz="1000" dirty="0"/>
            </a:p>
          </p:txBody>
        </p:sp>
        <p:sp>
          <p:nvSpPr>
            <p:cNvPr id="72" name="TextBox 71"/>
            <p:cNvSpPr txBox="1"/>
            <p:nvPr/>
          </p:nvSpPr>
          <p:spPr>
            <a:xfrm>
              <a:off x="793446" y="5036400"/>
              <a:ext cx="391454" cy="246221"/>
            </a:xfrm>
            <a:prstGeom prst="rect">
              <a:avLst/>
            </a:prstGeom>
            <a:noFill/>
          </p:spPr>
          <p:txBody>
            <a:bodyPr wrap="none" rtlCol="0">
              <a:spAutoFit/>
            </a:bodyPr>
            <a:lstStyle/>
            <a:p>
              <a:r>
                <a:rPr lang="en-US" sz="1000" dirty="0"/>
                <a:t>Min</a:t>
              </a:r>
            </a:p>
          </p:txBody>
        </p:sp>
        <p:sp>
          <p:nvSpPr>
            <p:cNvPr id="73" name="TextBox 72"/>
            <p:cNvSpPr txBox="1"/>
            <p:nvPr/>
          </p:nvSpPr>
          <p:spPr>
            <a:xfrm>
              <a:off x="814067" y="5647017"/>
              <a:ext cx="426720" cy="246221"/>
            </a:xfrm>
            <a:prstGeom prst="rect">
              <a:avLst/>
            </a:prstGeom>
            <a:noFill/>
          </p:spPr>
          <p:txBody>
            <a:bodyPr wrap="none" rtlCol="0">
              <a:spAutoFit/>
            </a:bodyPr>
            <a:lstStyle/>
            <a:p>
              <a:r>
                <a:rPr lang="en-US" sz="1000" dirty="0"/>
                <a:t>Max</a:t>
              </a:r>
            </a:p>
          </p:txBody>
        </p:sp>
      </p:grpSp>
      <p:grpSp>
        <p:nvGrpSpPr>
          <p:cNvPr id="17" name="Group 16"/>
          <p:cNvGrpSpPr/>
          <p:nvPr/>
        </p:nvGrpSpPr>
        <p:grpSpPr>
          <a:xfrm>
            <a:off x="5929286" y="4788953"/>
            <a:ext cx="1440311" cy="368146"/>
            <a:chOff x="1661035" y="4626124"/>
            <a:chExt cx="1440311" cy="368146"/>
          </a:xfrm>
        </p:grpSpPr>
        <p:sp>
          <p:nvSpPr>
            <p:cNvPr id="67" name="Right Brace 66"/>
            <p:cNvSpPr/>
            <p:nvPr/>
          </p:nvSpPr>
          <p:spPr>
            <a:xfrm rot="16200000">
              <a:off x="2320229" y="4213152"/>
              <a:ext cx="121924" cy="144031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6" name="TextBox 75"/>
            <p:cNvSpPr txBox="1"/>
            <p:nvPr/>
          </p:nvSpPr>
          <p:spPr>
            <a:xfrm>
              <a:off x="2109600" y="4626124"/>
              <a:ext cx="654346" cy="246221"/>
            </a:xfrm>
            <a:prstGeom prst="rect">
              <a:avLst/>
            </a:prstGeom>
            <a:noFill/>
          </p:spPr>
          <p:txBody>
            <a:bodyPr wrap="none" rtlCol="0">
              <a:spAutoFit/>
            </a:bodyPr>
            <a:lstStyle/>
            <a:p>
              <a:r>
                <a:rPr lang="en-US" sz="1000" dirty="0"/>
                <a:t>Discrete</a:t>
              </a:r>
            </a:p>
          </p:txBody>
        </p:sp>
      </p:grpSp>
      <p:grpSp>
        <p:nvGrpSpPr>
          <p:cNvPr id="10" name="Group 9"/>
          <p:cNvGrpSpPr/>
          <p:nvPr/>
        </p:nvGrpSpPr>
        <p:grpSpPr>
          <a:xfrm>
            <a:off x="5944527" y="6037131"/>
            <a:ext cx="1376665" cy="348746"/>
            <a:chOff x="1676276" y="5874302"/>
            <a:chExt cx="1376665" cy="348746"/>
          </a:xfrm>
        </p:grpSpPr>
        <p:sp>
          <p:nvSpPr>
            <p:cNvPr id="79" name="Right Brace 78"/>
            <p:cNvSpPr/>
            <p:nvPr/>
          </p:nvSpPr>
          <p:spPr>
            <a:xfrm rot="5400000" flipV="1">
              <a:off x="1953270" y="5597308"/>
              <a:ext cx="123111" cy="67710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0" name="Right Brace 79"/>
            <p:cNvSpPr/>
            <p:nvPr/>
          </p:nvSpPr>
          <p:spPr>
            <a:xfrm rot="5400000" flipV="1">
              <a:off x="2652835" y="5597309"/>
              <a:ext cx="123111" cy="67710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3" name="TextBox 82"/>
            <p:cNvSpPr txBox="1"/>
            <p:nvPr/>
          </p:nvSpPr>
          <p:spPr>
            <a:xfrm>
              <a:off x="1683645" y="6007604"/>
              <a:ext cx="662361" cy="215444"/>
            </a:xfrm>
            <a:prstGeom prst="rect">
              <a:avLst/>
            </a:prstGeom>
            <a:noFill/>
          </p:spPr>
          <p:txBody>
            <a:bodyPr wrap="none" rtlCol="0">
              <a:spAutoFit/>
            </a:bodyPr>
            <a:lstStyle/>
            <a:p>
              <a:pPr algn="ctr"/>
              <a:r>
                <a:rPr lang="en-US" sz="800" dirty="0" smtClean="0"/>
                <a:t>Location 1</a:t>
              </a:r>
              <a:endParaRPr lang="en-US" sz="800" dirty="0"/>
            </a:p>
          </p:txBody>
        </p:sp>
        <p:sp>
          <p:nvSpPr>
            <p:cNvPr id="84" name="TextBox 83"/>
            <p:cNvSpPr txBox="1"/>
            <p:nvPr/>
          </p:nvSpPr>
          <p:spPr>
            <a:xfrm>
              <a:off x="2351343" y="5997415"/>
              <a:ext cx="662361" cy="215444"/>
            </a:xfrm>
            <a:prstGeom prst="rect">
              <a:avLst/>
            </a:prstGeom>
            <a:noFill/>
          </p:spPr>
          <p:txBody>
            <a:bodyPr wrap="none" rtlCol="0">
              <a:spAutoFit/>
            </a:bodyPr>
            <a:lstStyle/>
            <a:p>
              <a:pPr algn="ctr"/>
              <a:r>
                <a:rPr lang="en-US" sz="800" dirty="0" smtClean="0"/>
                <a:t>Location 2</a:t>
              </a:r>
              <a:endParaRPr lang="en-US" sz="800" dirty="0"/>
            </a:p>
          </p:txBody>
        </p:sp>
      </p:grpSp>
      <p:grpSp>
        <p:nvGrpSpPr>
          <p:cNvPr id="15" name="Group 14"/>
          <p:cNvGrpSpPr/>
          <p:nvPr/>
        </p:nvGrpSpPr>
        <p:grpSpPr>
          <a:xfrm>
            <a:off x="5082318" y="2414887"/>
            <a:ext cx="3899758" cy="2123081"/>
            <a:chOff x="4868370" y="4658078"/>
            <a:chExt cx="3899758" cy="2123081"/>
          </a:xfrm>
        </p:grpSpPr>
        <p:grpSp>
          <p:nvGrpSpPr>
            <p:cNvPr id="64" name="Group 63"/>
            <p:cNvGrpSpPr/>
            <p:nvPr/>
          </p:nvGrpSpPr>
          <p:grpSpPr>
            <a:xfrm>
              <a:off x="4868370" y="4658078"/>
              <a:ext cx="3836386" cy="1254740"/>
              <a:chOff x="1791017" y="5542300"/>
              <a:chExt cx="3836386" cy="1254740"/>
            </a:xfrm>
          </p:grpSpPr>
          <p:pic>
            <p:nvPicPr>
              <p:cNvPr id="54" name="Picture 53"/>
              <p:cNvPicPr>
                <a:picLocks noChangeAspect="1"/>
              </p:cNvPicPr>
              <p:nvPr/>
            </p:nvPicPr>
            <p:blipFill>
              <a:blip r:embed="rId3"/>
              <a:stretch>
                <a:fillRect/>
              </a:stretch>
            </p:blipFill>
            <p:spPr>
              <a:xfrm>
                <a:off x="1791017" y="5547361"/>
                <a:ext cx="3836386" cy="1249679"/>
              </a:xfrm>
              <a:prstGeom prst="rect">
                <a:avLst/>
              </a:prstGeom>
            </p:spPr>
          </p:pic>
          <p:sp>
            <p:nvSpPr>
              <p:cNvPr id="62" name="TextBox 61"/>
              <p:cNvSpPr txBox="1"/>
              <p:nvPr/>
            </p:nvSpPr>
            <p:spPr>
              <a:xfrm>
                <a:off x="3275042" y="5542300"/>
                <a:ext cx="768159" cy="246221"/>
              </a:xfrm>
              <a:prstGeom prst="rect">
                <a:avLst/>
              </a:prstGeom>
              <a:noFill/>
            </p:spPr>
            <p:txBody>
              <a:bodyPr wrap="none" rtlCol="0">
                <a:spAutoFit/>
              </a:bodyPr>
              <a:lstStyle/>
              <a:p>
                <a:r>
                  <a:rPr lang="en-US" sz="1000" dirty="0"/>
                  <a:t>Crossover</a:t>
                </a:r>
              </a:p>
            </p:txBody>
          </p:sp>
        </p:grpSp>
        <p:grpSp>
          <p:nvGrpSpPr>
            <p:cNvPr id="63" name="Group 62"/>
            <p:cNvGrpSpPr/>
            <p:nvPr/>
          </p:nvGrpSpPr>
          <p:grpSpPr>
            <a:xfrm>
              <a:off x="4868370" y="6052996"/>
              <a:ext cx="3899758" cy="728163"/>
              <a:chOff x="5112483" y="5779806"/>
              <a:chExt cx="3899758" cy="728163"/>
            </a:xfrm>
          </p:grpSpPr>
          <p:pic>
            <p:nvPicPr>
              <p:cNvPr id="55" name="Picture 54"/>
              <p:cNvPicPr>
                <a:picLocks noChangeAspect="1"/>
              </p:cNvPicPr>
              <p:nvPr/>
            </p:nvPicPr>
            <p:blipFill>
              <a:blip r:embed="rId4"/>
              <a:stretch>
                <a:fillRect/>
              </a:stretch>
            </p:blipFill>
            <p:spPr>
              <a:xfrm>
                <a:off x="5112483" y="5834539"/>
                <a:ext cx="3899758" cy="673430"/>
              </a:xfrm>
              <a:prstGeom prst="rect">
                <a:avLst/>
              </a:prstGeom>
            </p:spPr>
          </p:pic>
          <p:sp>
            <p:nvSpPr>
              <p:cNvPr id="65" name="TextBox 64"/>
              <p:cNvSpPr txBox="1"/>
              <p:nvPr/>
            </p:nvSpPr>
            <p:spPr>
              <a:xfrm>
                <a:off x="6665342" y="5779806"/>
                <a:ext cx="673582" cy="246221"/>
              </a:xfrm>
              <a:prstGeom prst="rect">
                <a:avLst/>
              </a:prstGeom>
              <a:noFill/>
            </p:spPr>
            <p:txBody>
              <a:bodyPr wrap="none" rtlCol="0">
                <a:spAutoFit/>
              </a:bodyPr>
              <a:lstStyle/>
              <a:p>
                <a:r>
                  <a:rPr lang="en-US" sz="1000" dirty="0"/>
                  <a:t>Mutation</a:t>
                </a:r>
                <a:endParaRPr lang="en-US" dirty="0"/>
              </a:p>
            </p:txBody>
          </p:sp>
        </p:grpSp>
      </p:grpSp>
      <p:pic>
        <p:nvPicPr>
          <p:cNvPr id="18" name="Picture 17"/>
          <p:cNvPicPr>
            <a:picLocks noChangeAspect="1"/>
          </p:cNvPicPr>
          <p:nvPr/>
        </p:nvPicPr>
        <p:blipFill>
          <a:blip r:embed="rId5"/>
          <a:stretch>
            <a:fillRect/>
          </a:stretch>
        </p:blipFill>
        <p:spPr>
          <a:xfrm>
            <a:off x="1332576" y="2419948"/>
            <a:ext cx="2772162" cy="38581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
          <p:cNvGrpSpPr>
            <a:grpSpLocks/>
          </p:cNvGrpSpPr>
          <p:nvPr/>
        </p:nvGrpSpPr>
        <p:grpSpPr bwMode="auto">
          <a:xfrm>
            <a:off x="-38100" y="800100"/>
            <a:ext cx="9182100" cy="541338"/>
            <a:chOff x="-37509" y="800100"/>
            <a:chExt cx="9181509" cy="541138"/>
          </a:xfrm>
        </p:grpSpPr>
        <p:sp>
          <p:nvSpPr>
            <p:cNvPr id="3" name="Rectangle 2"/>
            <p:cNvSpPr/>
            <p:nvPr/>
          </p:nvSpPr>
          <p:spPr>
            <a:xfrm>
              <a:off x="589" y="822317"/>
              <a:ext cx="9143411" cy="51892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 name="Flowchart: Data 6"/>
            <p:cNvSpPr/>
            <p:nvPr/>
          </p:nvSpPr>
          <p:spPr>
            <a:xfrm>
              <a:off x="-13699" y="808035"/>
              <a:ext cx="871482" cy="53320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274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3 w 3726"/>
                <a:gd name="connsiteY0" fmla="*/ 10593 h 10593"/>
                <a:gd name="connsiteX1" fmla="*/ 0 w 3726"/>
                <a:gd name="connsiteY1" fmla="*/ 148 h 10593"/>
                <a:gd name="connsiteX2" fmla="*/ 3726 w 3726"/>
                <a:gd name="connsiteY2" fmla="*/ 0 h 10593"/>
                <a:gd name="connsiteX3" fmla="*/ 1726 w 3726"/>
                <a:gd name="connsiteY3" fmla="*/ 10000 h 10593"/>
                <a:gd name="connsiteX4" fmla="*/ 3 w 3726"/>
                <a:gd name="connsiteY4" fmla="*/ 10593 h 10593"/>
                <a:gd name="connsiteX0" fmla="*/ 0 w 10171"/>
                <a:gd name="connsiteY0" fmla="*/ 9720 h 9720"/>
                <a:gd name="connsiteX1" fmla="*/ 171 w 10171"/>
                <a:gd name="connsiteY1" fmla="*/ 140 h 9720"/>
                <a:gd name="connsiteX2" fmla="*/ 10171 w 10171"/>
                <a:gd name="connsiteY2" fmla="*/ 0 h 9720"/>
                <a:gd name="connsiteX3" fmla="*/ 4803 w 10171"/>
                <a:gd name="connsiteY3" fmla="*/ 9440 h 9720"/>
                <a:gd name="connsiteX4" fmla="*/ 0 w 10171"/>
                <a:gd name="connsiteY4" fmla="*/ 9720 h 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9720">
                  <a:moveTo>
                    <a:pt x="0" y="9720"/>
                  </a:moveTo>
                  <a:cubicBezTo>
                    <a:pt x="-3" y="6433"/>
                    <a:pt x="174" y="3427"/>
                    <a:pt x="171" y="140"/>
                  </a:cubicBezTo>
                  <a:lnTo>
                    <a:pt x="10171" y="0"/>
                  </a:lnTo>
                  <a:lnTo>
                    <a:pt x="4803" y="9440"/>
                  </a:lnTo>
                  <a:lnTo>
                    <a:pt x="0" y="9720"/>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Flowchart: Data 9"/>
            <p:cNvSpPr/>
            <p:nvPr/>
          </p:nvSpPr>
          <p:spPr>
            <a:xfrm>
              <a:off x="-37509" y="800100"/>
              <a:ext cx="623848" cy="5189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545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0 w 2475"/>
                <a:gd name="connsiteY0" fmla="*/ 10000 h 10000"/>
                <a:gd name="connsiteX1" fmla="*/ 20 w 2475"/>
                <a:gd name="connsiteY1" fmla="*/ 148 h 10000"/>
                <a:gd name="connsiteX2" fmla="*/ 2475 w 2475"/>
                <a:gd name="connsiteY2" fmla="*/ 0 h 10000"/>
                <a:gd name="connsiteX3" fmla="*/ 475 w 2475"/>
                <a:gd name="connsiteY3" fmla="*/ 10000 h 10000"/>
                <a:gd name="connsiteX4" fmla="*/ 0 w 24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 h="10000">
                  <a:moveTo>
                    <a:pt x="0" y="10000"/>
                  </a:moveTo>
                  <a:cubicBezTo>
                    <a:pt x="7" y="6716"/>
                    <a:pt x="13" y="3432"/>
                    <a:pt x="20" y="148"/>
                  </a:cubicBezTo>
                  <a:lnTo>
                    <a:pt x="2475" y="0"/>
                  </a:lnTo>
                  <a:lnTo>
                    <a:pt x="475" y="10000"/>
                  </a:lnTo>
                  <a:lnTo>
                    <a:pt x="0" y="10000"/>
                  </a:lnTo>
                  <a:close/>
                </a:path>
              </a:pathLst>
            </a:custGeom>
            <a:solidFill>
              <a:srgbClr val="00805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Flowchart: Data 13"/>
            <p:cNvSpPr/>
            <p:nvPr/>
          </p:nvSpPr>
          <p:spPr>
            <a:xfrm>
              <a:off x="6516857"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Flowchart: Data 13"/>
            <p:cNvSpPr/>
            <p:nvPr/>
          </p:nvSpPr>
          <p:spPr>
            <a:xfrm>
              <a:off x="6794651"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Flowchart: Data 13"/>
            <p:cNvSpPr/>
            <p:nvPr/>
          </p:nvSpPr>
          <p:spPr>
            <a:xfrm>
              <a:off x="7086732"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Flowchart: Data 13"/>
            <p:cNvSpPr/>
            <p:nvPr/>
          </p:nvSpPr>
          <p:spPr>
            <a:xfrm>
              <a:off x="7385163" y="815969"/>
              <a:ext cx="557177"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0" name="Flowchart: Data 13"/>
          <p:cNvSpPr/>
          <p:nvPr/>
        </p:nvSpPr>
        <p:spPr>
          <a:xfrm>
            <a:off x="6183313" y="815975"/>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TextBox 22"/>
          <p:cNvSpPr txBox="1">
            <a:spLocks noChangeArrowheads="1"/>
          </p:cNvSpPr>
          <p:nvPr/>
        </p:nvSpPr>
        <p:spPr bwMode="auto">
          <a:xfrm>
            <a:off x="857250" y="839788"/>
            <a:ext cx="1776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r>
              <a:rPr lang="en-US" altLang="en-US" sz="2400" dirty="0" smtClean="0">
                <a:latin typeface="Franklin Gothic Medium" panose="020B0603020102020204" pitchFamily="34" charset="0"/>
                <a:cs typeface="Aharoni" panose="02010803020104030203" pitchFamily="2" charset="-79"/>
              </a:rPr>
              <a:t>Introduction</a:t>
            </a:r>
            <a:endParaRPr lang="en-US" altLang="en-US" dirty="0">
              <a:latin typeface="Franklin Gothic Medium" panose="020B0603020102020204" pitchFamily="34" charset="0"/>
              <a:cs typeface="Aharoni" panose="02010803020104030203" pitchFamily="2" charset="-79"/>
            </a:endParaRPr>
          </a:p>
        </p:txBody>
      </p:sp>
      <p:sp>
        <p:nvSpPr>
          <p:cNvPr id="13" name="Flowchart: Data 13"/>
          <p:cNvSpPr/>
          <p:nvPr/>
        </p:nvSpPr>
        <p:spPr>
          <a:xfrm>
            <a:off x="6503988" y="820059"/>
            <a:ext cx="557212" cy="5254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Flowchart: Data 13"/>
          <p:cNvSpPr/>
          <p:nvPr/>
        </p:nvSpPr>
        <p:spPr>
          <a:xfrm>
            <a:off x="6177824" y="813662"/>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aphicFrame>
        <p:nvGraphicFramePr>
          <p:cNvPr id="15" name="Tableau 14"/>
          <p:cNvGraphicFramePr>
            <a:graphicFrameLocks noGrp="1"/>
          </p:cNvGraphicFramePr>
          <p:nvPr>
            <p:extLst>
              <p:ext uri="{D42A27DB-BD31-4B8C-83A1-F6EECF244321}">
                <p14:modId xmlns:p14="http://schemas.microsoft.com/office/powerpoint/2010/main" val="2429519989"/>
              </p:ext>
            </p:extLst>
          </p:nvPr>
        </p:nvGraphicFramePr>
        <p:xfrm>
          <a:off x="1410947" y="2161252"/>
          <a:ext cx="6531316" cy="1742440"/>
        </p:xfrm>
        <a:graphic>
          <a:graphicData uri="http://schemas.openxmlformats.org/drawingml/2006/table">
            <a:tbl>
              <a:tblPr firstRow="1" bandRow="1">
                <a:tableStyleId>{C083E6E3-FA7D-4D7B-A595-EF9225AFEA82}</a:tableStyleId>
              </a:tblPr>
              <a:tblGrid>
                <a:gridCol w="3265658">
                  <a:extLst>
                    <a:ext uri="{9D8B030D-6E8A-4147-A177-3AD203B41FA5}">
                      <a16:colId xmlns:a16="http://schemas.microsoft.com/office/drawing/2014/main" val="1754127930"/>
                    </a:ext>
                  </a:extLst>
                </a:gridCol>
                <a:gridCol w="3265658">
                  <a:extLst>
                    <a:ext uri="{9D8B030D-6E8A-4147-A177-3AD203B41FA5}">
                      <a16:colId xmlns:a16="http://schemas.microsoft.com/office/drawing/2014/main" val="1765378287"/>
                    </a:ext>
                  </a:extLst>
                </a:gridCol>
              </a:tblGrid>
              <a:tr h="370840">
                <a:tc>
                  <a:txBody>
                    <a:bodyPr/>
                    <a:lstStyle/>
                    <a:p>
                      <a:pPr algn="ctr"/>
                      <a:r>
                        <a:rPr lang="fr-CA" dirty="0" smtClean="0"/>
                        <a:t>Pros</a:t>
                      </a:r>
                      <a:endParaRPr lang="en-CA" dirty="0"/>
                    </a:p>
                  </a:txBody>
                  <a:tcPr/>
                </a:tc>
                <a:tc>
                  <a:txBody>
                    <a:bodyPr/>
                    <a:lstStyle/>
                    <a:p>
                      <a:pPr algn="ctr"/>
                      <a:r>
                        <a:rPr lang="fr-CA" dirty="0" smtClean="0"/>
                        <a:t>Cons</a:t>
                      </a:r>
                      <a:endParaRPr lang="en-CA" dirty="0"/>
                    </a:p>
                  </a:txBody>
                  <a:tcPr/>
                </a:tc>
                <a:extLst>
                  <a:ext uri="{0D108BD9-81ED-4DB2-BD59-A6C34878D82A}">
                    <a16:rowId xmlns:a16="http://schemas.microsoft.com/office/drawing/2014/main" val="2374816968"/>
                  </a:ext>
                </a:extLst>
              </a:tr>
              <a:tr h="12361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dirty="0" smtClean="0"/>
                        <a:t>Low computational cost</a:t>
                      </a:r>
                    </a:p>
                    <a:p>
                      <a:pPr algn="ctr"/>
                      <a:r>
                        <a:rPr lang="fr-CA" dirty="0" smtClean="0"/>
                        <a:t>(on the </a:t>
                      </a:r>
                      <a:r>
                        <a:rPr lang="fr-CA" dirty="0" err="1" smtClean="0"/>
                        <a:t>algorithm</a:t>
                      </a:r>
                      <a:r>
                        <a:rPr lang="fr-CA" dirty="0" smtClean="0"/>
                        <a:t> </a:t>
                      </a:r>
                      <a:r>
                        <a:rPr lang="fr-CA" dirty="0" err="1" smtClean="0"/>
                        <a:t>side</a:t>
                      </a:r>
                      <a:r>
                        <a:rPr lang="fr-CA" dirty="0" smtClean="0"/>
                        <a:t>)</a:t>
                      </a:r>
                    </a:p>
                  </a:txBody>
                  <a:tcPr/>
                </a:tc>
                <a:tc>
                  <a:txBody>
                    <a:bodyPr/>
                    <a:lstStyle/>
                    <a:p>
                      <a:pPr algn="ctr"/>
                      <a:r>
                        <a:rPr lang="fr-CA" dirty="0" err="1" smtClean="0"/>
                        <a:t>Require</a:t>
                      </a:r>
                      <a:r>
                        <a:rPr lang="fr-CA" baseline="0" dirty="0" smtClean="0"/>
                        <a:t> a high </a:t>
                      </a:r>
                      <a:r>
                        <a:rPr lang="fr-CA" baseline="0" dirty="0" err="1" smtClean="0"/>
                        <a:t>number</a:t>
                      </a:r>
                      <a:r>
                        <a:rPr lang="fr-CA" baseline="0" dirty="0" smtClean="0"/>
                        <a:t> of </a:t>
                      </a:r>
                      <a:r>
                        <a:rPr lang="fr-CA" baseline="0" dirty="0" err="1" smtClean="0"/>
                        <a:t>iterations</a:t>
                      </a:r>
                      <a:endParaRPr lang="en-CA" dirty="0"/>
                    </a:p>
                  </a:txBody>
                  <a:tcPr/>
                </a:tc>
                <a:extLst>
                  <a:ext uri="{0D108BD9-81ED-4DB2-BD59-A6C34878D82A}">
                    <a16:rowId xmlns:a16="http://schemas.microsoft.com/office/drawing/2014/main" val="2299637847"/>
                  </a:ext>
                </a:extLst>
              </a:tr>
              <a:tr h="242147">
                <a:tc>
                  <a:txBody>
                    <a:bodyPr/>
                    <a:lstStyle/>
                    <a:p>
                      <a:pPr algn="ctr"/>
                      <a:r>
                        <a:rPr lang="fr-CA" dirty="0" err="1" smtClean="0"/>
                        <a:t>Easy</a:t>
                      </a:r>
                      <a:r>
                        <a:rPr lang="fr-CA" dirty="0" smtClean="0"/>
                        <a:t> to </a:t>
                      </a:r>
                      <a:r>
                        <a:rPr lang="fr-CA" dirty="0" err="1" smtClean="0"/>
                        <a:t>implement</a:t>
                      </a:r>
                      <a:endParaRPr lang="en-CA" dirty="0"/>
                    </a:p>
                  </a:txBody>
                  <a:tcPr/>
                </a:tc>
                <a:tc>
                  <a:txBody>
                    <a:bodyPr/>
                    <a:lstStyle/>
                    <a:p>
                      <a:pPr algn="ctr"/>
                      <a:r>
                        <a:rPr lang="fr-CA" dirty="0" err="1" smtClean="0"/>
                        <a:t>Premature</a:t>
                      </a:r>
                      <a:r>
                        <a:rPr lang="fr-CA" dirty="0" smtClean="0"/>
                        <a:t> Convergence</a:t>
                      </a:r>
                      <a:endParaRPr lang="en-CA" dirty="0"/>
                    </a:p>
                  </a:txBody>
                  <a:tcPr/>
                </a:tc>
                <a:extLst>
                  <a:ext uri="{0D108BD9-81ED-4DB2-BD59-A6C34878D82A}">
                    <a16:rowId xmlns:a16="http://schemas.microsoft.com/office/drawing/2014/main" val="2984443618"/>
                  </a:ext>
                </a:extLst>
              </a:tr>
              <a:tr h="18288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dirty="0" smtClean="0"/>
                        <a:t>Good exploration </a:t>
                      </a:r>
                      <a:r>
                        <a:rPr lang="fr-CA" dirty="0" err="1" smtClean="0"/>
                        <a:t>properties</a:t>
                      </a:r>
                      <a:endParaRPr lang="en-CA" dirty="0" smtClean="0"/>
                    </a:p>
                  </a:txBody>
                  <a:tcPr/>
                </a:tc>
                <a:tc>
                  <a:txBody>
                    <a:bodyPr/>
                    <a:lstStyle/>
                    <a:p>
                      <a:pPr algn="ctr"/>
                      <a:r>
                        <a:rPr lang="fr-CA" dirty="0" smtClean="0"/>
                        <a:t>No</a:t>
                      </a:r>
                      <a:r>
                        <a:rPr lang="fr-CA" baseline="0" dirty="0" smtClean="0"/>
                        <a:t> </a:t>
                      </a:r>
                      <a:r>
                        <a:rPr lang="fr-CA" baseline="0" dirty="0" err="1" smtClean="0"/>
                        <a:t>Guarantee</a:t>
                      </a:r>
                      <a:r>
                        <a:rPr lang="fr-CA" baseline="0" dirty="0" smtClean="0"/>
                        <a:t> of convergence</a:t>
                      </a:r>
                      <a:endParaRPr lang="en-CA" dirty="0"/>
                    </a:p>
                  </a:txBody>
                  <a:tcPr/>
                </a:tc>
                <a:extLst>
                  <a:ext uri="{0D108BD9-81ED-4DB2-BD59-A6C34878D82A}">
                    <a16:rowId xmlns:a16="http://schemas.microsoft.com/office/drawing/2014/main" val="2197894729"/>
                  </a:ext>
                </a:extLst>
              </a:tr>
            </a:tbl>
          </a:graphicData>
        </a:graphic>
      </p:graphicFrame>
      <p:sp>
        <p:nvSpPr>
          <p:cNvPr id="16" name="TextBox 12"/>
          <p:cNvSpPr txBox="1"/>
          <p:nvPr/>
        </p:nvSpPr>
        <p:spPr>
          <a:xfrm>
            <a:off x="1112838" y="1557338"/>
            <a:ext cx="7764462" cy="369332"/>
          </a:xfrm>
          <a:prstGeom prst="rect">
            <a:avLst/>
          </a:prstGeom>
          <a:noFill/>
        </p:spPr>
        <p:txBody>
          <a:bodyPr>
            <a:spAutoFit/>
          </a:bodyPr>
          <a:lstStyle/>
          <a:p>
            <a:pPr marL="285750" indent="-285750">
              <a:buFont typeface="Wingdings" panose="05000000000000000000" pitchFamily="2" charset="2"/>
              <a:buChar char="q"/>
              <a:defRPr/>
            </a:pPr>
            <a:r>
              <a:rPr lang="en-US" dirty="0"/>
              <a:t>Genetic Algorithm (GA</a:t>
            </a:r>
            <a:r>
              <a:rPr lang="en-US" dirty="0" smtClean="0"/>
              <a:t>)</a:t>
            </a:r>
            <a:endParaRPr lang="en-US" dirty="0"/>
          </a:p>
        </p:txBody>
      </p:sp>
      <p:sp>
        <p:nvSpPr>
          <p:cNvPr id="17" name="TextBox 12"/>
          <p:cNvSpPr txBox="1"/>
          <p:nvPr/>
        </p:nvSpPr>
        <p:spPr>
          <a:xfrm>
            <a:off x="1112838" y="4335373"/>
            <a:ext cx="6829425" cy="923330"/>
          </a:xfrm>
          <a:prstGeom prst="rect">
            <a:avLst/>
          </a:prstGeom>
          <a:noFill/>
        </p:spPr>
        <p:txBody>
          <a:bodyPr wrap="square">
            <a:spAutoFit/>
          </a:bodyPr>
          <a:lstStyle/>
          <a:p>
            <a:pPr marL="285750" indent="-285750">
              <a:buFont typeface="Wingdings" panose="05000000000000000000" pitchFamily="2" charset="2"/>
              <a:buChar char="q"/>
              <a:defRPr/>
            </a:pPr>
            <a:r>
              <a:rPr lang="en-US" dirty="0" smtClean="0"/>
              <a:t>For black box computationally heavy problems, the high number of iterations requirement is problematic </a:t>
            </a:r>
          </a:p>
          <a:p>
            <a:pPr marL="285750" indent="-285750">
              <a:buFont typeface="Wingdings" panose="05000000000000000000" pitchFamily="2" charset="2"/>
              <a:buChar char="q"/>
              <a:defRPr/>
            </a:pPr>
            <a:endParaRPr lang="en-US" dirty="0"/>
          </a:p>
        </p:txBody>
      </p:sp>
    </p:spTree>
    <p:extLst>
      <p:ext uri="{BB962C8B-B14F-4D97-AF65-F5344CB8AC3E}">
        <p14:creationId xmlns:p14="http://schemas.microsoft.com/office/powerpoint/2010/main" val="782941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38100" y="800100"/>
            <a:ext cx="9182100" cy="541338"/>
            <a:chOff x="-37509" y="800100"/>
            <a:chExt cx="9181509" cy="541138"/>
          </a:xfrm>
        </p:grpSpPr>
        <p:sp>
          <p:nvSpPr>
            <p:cNvPr id="3" name="Rectangle 2"/>
            <p:cNvSpPr/>
            <p:nvPr/>
          </p:nvSpPr>
          <p:spPr>
            <a:xfrm>
              <a:off x="589" y="822317"/>
              <a:ext cx="9143411" cy="51892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 name="Flowchart: Data 6"/>
            <p:cNvSpPr/>
            <p:nvPr/>
          </p:nvSpPr>
          <p:spPr>
            <a:xfrm>
              <a:off x="-13699" y="808035"/>
              <a:ext cx="871482" cy="53320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274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3 w 3726"/>
                <a:gd name="connsiteY0" fmla="*/ 10593 h 10593"/>
                <a:gd name="connsiteX1" fmla="*/ 0 w 3726"/>
                <a:gd name="connsiteY1" fmla="*/ 148 h 10593"/>
                <a:gd name="connsiteX2" fmla="*/ 3726 w 3726"/>
                <a:gd name="connsiteY2" fmla="*/ 0 h 10593"/>
                <a:gd name="connsiteX3" fmla="*/ 1726 w 3726"/>
                <a:gd name="connsiteY3" fmla="*/ 10000 h 10593"/>
                <a:gd name="connsiteX4" fmla="*/ 3 w 3726"/>
                <a:gd name="connsiteY4" fmla="*/ 10593 h 10593"/>
                <a:gd name="connsiteX0" fmla="*/ 0 w 10171"/>
                <a:gd name="connsiteY0" fmla="*/ 9720 h 9720"/>
                <a:gd name="connsiteX1" fmla="*/ 171 w 10171"/>
                <a:gd name="connsiteY1" fmla="*/ 140 h 9720"/>
                <a:gd name="connsiteX2" fmla="*/ 10171 w 10171"/>
                <a:gd name="connsiteY2" fmla="*/ 0 h 9720"/>
                <a:gd name="connsiteX3" fmla="*/ 4803 w 10171"/>
                <a:gd name="connsiteY3" fmla="*/ 9440 h 9720"/>
                <a:gd name="connsiteX4" fmla="*/ 0 w 10171"/>
                <a:gd name="connsiteY4" fmla="*/ 9720 h 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9720">
                  <a:moveTo>
                    <a:pt x="0" y="9720"/>
                  </a:moveTo>
                  <a:cubicBezTo>
                    <a:pt x="-3" y="6433"/>
                    <a:pt x="174" y="3427"/>
                    <a:pt x="171" y="140"/>
                  </a:cubicBezTo>
                  <a:lnTo>
                    <a:pt x="10171" y="0"/>
                  </a:lnTo>
                  <a:lnTo>
                    <a:pt x="4803" y="9440"/>
                  </a:lnTo>
                  <a:lnTo>
                    <a:pt x="0" y="9720"/>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Flowchart: Data 9"/>
            <p:cNvSpPr/>
            <p:nvPr/>
          </p:nvSpPr>
          <p:spPr>
            <a:xfrm>
              <a:off x="-37509" y="800100"/>
              <a:ext cx="623848" cy="5189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545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0 w 2475"/>
                <a:gd name="connsiteY0" fmla="*/ 10000 h 10000"/>
                <a:gd name="connsiteX1" fmla="*/ 20 w 2475"/>
                <a:gd name="connsiteY1" fmla="*/ 148 h 10000"/>
                <a:gd name="connsiteX2" fmla="*/ 2475 w 2475"/>
                <a:gd name="connsiteY2" fmla="*/ 0 h 10000"/>
                <a:gd name="connsiteX3" fmla="*/ 475 w 2475"/>
                <a:gd name="connsiteY3" fmla="*/ 10000 h 10000"/>
                <a:gd name="connsiteX4" fmla="*/ 0 w 24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 h="10000">
                  <a:moveTo>
                    <a:pt x="0" y="10000"/>
                  </a:moveTo>
                  <a:cubicBezTo>
                    <a:pt x="7" y="6716"/>
                    <a:pt x="13" y="3432"/>
                    <a:pt x="20" y="148"/>
                  </a:cubicBezTo>
                  <a:lnTo>
                    <a:pt x="2475" y="0"/>
                  </a:lnTo>
                  <a:lnTo>
                    <a:pt x="475" y="10000"/>
                  </a:lnTo>
                  <a:lnTo>
                    <a:pt x="0" y="10000"/>
                  </a:lnTo>
                  <a:close/>
                </a:path>
              </a:pathLst>
            </a:custGeom>
            <a:solidFill>
              <a:srgbClr val="00805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Flowchart: Data 13"/>
            <p:cNvSpPr/>
            <p:nvPr/>
          </p:nvSpPr>
          <p:spPr>
            <a:xfrm>
              <a:off x="6516857"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Flowchart: Data 13"/>
            <p:cNvSpPr/>
            <p:nvPr/>
          </p:nvSpPr>
          <p:spPr>
            <a:xfrm>
              <a:off x="6794651"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Flowchart: Data 13"/>
            <p:cNvSpPr/>
            <p:nvPr/>
          </p:nvSpPr>
          <p:spPr>
            <a:xfrm>
              <a:off x="7086732"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Flowchart: Data 13"/>
            <p:cNvSpPr/>
            <p:nvPr/>
          </p:nvSpPr>
          <p:spPr>
            <a:xfrm>
              <a:off x="7385163" y="815969"/>
              <a:ext cx="557177"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0" name="Flowchart: Data 13"/>
          <p:cNvSpPr/>
          <p:nvPr/>
        </p:nvSpPr>
        <p:spPr>
          <a:xfrm>
            <a:off x="7085013" y="839788"/>
            <a:ext cx="557212" cy="5254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TextBox 9"/>
          <p:cNvSpPr txBox="1">
            <a:spLocks noChangeArrowheads="1"/>
          </p:cNvSpPr>
          <p:nvPr/>
        </p:nvSpPr>
        <p:spPr bwMode="auto">
          <a:xfrm>
            <a:off x="857250" y="839788"/>
            <a:ext cx="14707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r>
              <a:rPr lang="en-US" altLang="en-US" sz="2400" dirty="0" smtClean="0">
                <a:latin typeface="Franklin Gothic Medium" panose="020B0603020102020204" pitchFamily="34" charset="0"/>
                <a:cs typeface="Aharoni" panose="02010803020104030203" pitchFamily="2" charset="-79"/>
              </a:rPr>
              <a:t>Literature</a:t>
            </a:r>
            <a:endParaRPr lang="en-US" altLang="en-US" dirty="0">
              <a:latin typeface="Franklin Gothic Medium" panose="020B0603020102020204" pitchFamily="34" charset="0"/>
              <a:cs typeface="Aharoni" panose="02010803020104030203" pitchFamily="2" charset="-79"/>
            </a:endParaRPr>
          </a:p>
        </p:txBody>
      </p:sp>
      <p:sp>
        <p:nvSpPr>
          <p:cNvPr id="12" name="TextBox 12"/>
          <p:cNvSpPr txBox="1"/>
          <p:nvPr/>
        </p:nvSpPr>
        <p:spPr>
          <a:xfrm>
            <a:off x="1112838" y="1557338"/>
            <a:ext cx="7764462" cy="369332"/>
          </a:xfrm>
          <a:prstGeom prst="rect">
            <a:avLst/>
          </a:prstGeom>
          <a:noFill/>
        </p:spPr>
        <p:txBody>
          <a:bodyPr>
            <a:spAutoFit/>
          </a:bodyPr>
          <a:lstStyle/>
          <a:p>
            <a:pPr marL="285750" indent="-285750">
              <a:buFont typeface="Wingdings" panose="05000000000000000000" pitchFamily="2" charset="2"/>
              <a:buChar char="q"/>
              <a:defRPr/>
            </a:pPr>
            <a:r>
              <a:rPr lang="en-US" dirty="0" smtClean="0"/>
              <a:t>Hybrid Genetic </a:t>
            </a:r>
            <a:r>
              <a:rPr lang="en-US" dirty="0"/>
              <a:t>Algorithm (GA</a:t>
            </a:r>
            <a:r>
              <a:rPr lang="en-US" dirty="0" smtClean="0"/>
              <a:t>):</a:t>
            </a:r>
            <a:endParaRPr lang="en-US" dirty="0"/>
          </a:p>
        </p:txBody>
      </p:sp>
      <p:sp>
        <p:nvSpPr>
          <p:cNvPr id="15" name="Rectangle 4"/>
          <p:cNvSpPr>
            <a:spLocks noChangeArrowheads="1"/>
          </p:cNvSpPr>
          <p:nvPr/>
        </p:nvSpPr>
        <p:spPr bwMode="auto">
          <a:xfrm>
            <a:off x="1941452" y="19266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graphicFrame>
        <p:nvGraphicFramePr>
          <p:cNvPr id="16" name="Objet 15"/>
          <p:cNvGraphicFramePr>
            <a:graphicFrameLocks noChangeAspect="1"/>
          </p:cNvGraphicFramePr>
          <p:nvPr>
            <p:extLst>
              <p:ext uri="{D42A27DB-BD31-4B8C-83A1-F6EECF244321}">
                <p14:modId xmlns:p14="http://schemas.microsoft.com/office/powerpoint/2010/main" val="4158745763"/>
              </p:ext>
            </p:extLst>
          </p:nvPr>
        </p:nvGraphicFramePr>
        <p:xfrm>
          <a:off x="1941452" y="1926670"/>
          <a:ext cx="5095875" cy="4505325"/>
        </p:xfrm>
        <a:graphic>
          <a:graphicData uri="http://schemas.openxmlformats.org/presentationml/2006/ole">
            <mc:AlternateContent xmlns:mc="http://schemas.openxmlformats.org/markup-compatibility/2006">
              <mc:Choice xmlns:v="urn:schemas-microsoft-com:vml" Requires="v">
                <p:oleObj spid="_x0000_s1039" name="Visio" r:id="rId3" imgW="5796783" imgH="5139447" progId="Visio.Drawing.11">
                  <p:embed/>
                </p:oleObj>
              </mc:Choice>
              <mc:Fallback>
                <p:oleObj name="Visio" r:id="rId3" imgW="5796783" imgH="5139447"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452" y="1926670"/>
                        <a:ext cx="5095875" cy="450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35251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23"/>
          <p:cNvGrpSpPr>
            <a:grpSpLocks/>
          </p:cNvGrpSpPr>
          <p:nvPr/>
        </p:nvGrpSpPr>
        <p:grpSpPr bwMode="auto">
          <a:xfrm>
            <a:off x="-38100" y="800100"/>
            <a:ext cx="9182100" cy="541338"/>
            <a:chOff x="-37509" y="800100"/>
            <a:chExt cx="9181509" cy="541138"/>
          </a:xfrm>
        </p:grpSpPr>
        <p:sp>
          <p:nvSpPr>
            <p:cNvPr id="4" name="Rectangle 3"/>
            <p:cNvSpPr/>
            <p:nvPr/>
          </p:nvSpPr>
          <p:spPr>
            <a:xfrm>
              <a:off x="589" y="822317"/>
              <a:ext cx="9143411" cy="51892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 name="Flowchart: Data 6"/>
            <p:cNvSpPr/>
            <p:nvPr/>
          </p:nvSpPr>
          <p:spPr>
            <a:xfrm>
              <a:off x="-13699" y="808035"/>
              <a:ext cx="871482" cy="53320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274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3 w 3726"/>
                <a:gd name="connsiteY0" fmla="*/ 10593 h 10593"/>
                <a:gd name="connsiteX1" fmla="*/ 0 w 3726"/>
                <a:gd name="connsiteY1" fmla="*/ 148 h 10593"/>
                <a:gd name="connsiteX2" fmla="*/ 3726 w 3726"/>
                <a:gd name="connsiteY2" fmla="*/ 0 h 10593"/>
                <a:gd name="connsiteX3" fmla="*/ 1726 w 3726"/>
                <a:gd name="connsiteY3" fmla="*/ 10000 h 10593"/>
                <a:gd name="connsiteX4" fmla="*/ 3 w 3726"/>
                <a:gd name="connsiteY4" fmla="*/ 10593 h 10593"/>
                <a:gd name="connsiteX0" fmla="*/ 0 w 10171"/>
                <a:gd name="connsiteY0" fmla="*/ 9720 h 9720"/>
                <a:gd name="connsiteX1" fmla="*/ 171 w 10171"/>
                <a:gd name="connsiteY1" fmla="*/ 140 h 9720"/>
                <a:gd name="connsiteX2" fmla="*/ 10171 w 10171"/>
                <a:gd name="connsiteY2" fmla="*/ 0 h 9720"/>
                <a:gd name="connsiteX3" fmla="*/ 4803 w 10171"/>
                <a:gd name="connsiteY3" fmla="*/ 9440 h 9720"/>
                <a:gd name="connsiteX4" fmla="*/ 0 w 10171"/>
                <a:gd name="connsiteY4" fmla="*/ 9720 h 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9720">
                  <a:moveTo>
                    <a:pt x="0" y="9720"/>
                  </a:moveTo>
                  <a:cubicBezTo>
                    <a:pt x="-3" y="6433"/>
                    <a:pt x="174" y="3427"/>
                    <a:pt x="171" y="140"/>
                  </a:cubicBezTo>
                  <a:lnTo>
                    <a:pt x="10171" y="0"/>
                  </a:lnTo>
                  <a:lnTo>
                    <a:pt x="4803" y="9440"/>
                  </a:lnTo>
                  <a:lnTo>
                    <a:pt x="0" y="9720"/>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Flowchart: Data 9"/>
            <p:cNvSpPr/>
            <p:nvPr/>
          </p:nvSpPr>
          <p:spPr>
            <a:xfrm>
              <a:off x="-37509" y="800100"/>
              <a:ext cx="623848" cy="5189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545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0 w 2475"/>
                <a:gd name="connsiteY0" fmla="*/ 10000 h 10000"/>
                <a:gd name="connsiteX1" fmla="*/ 20 w 2475"/>
                <a:gd name="connsiteY1" fmla="*/ 148 h 10000"/>
                <a:gd name="connsiteX2" fmla="*/ 2475 w 2475"/>
                <a:gd name="connsiteY2" fmla="*/ 0 h 10000"/>
                <a:gd name="connsiteX3" fmla="*/ 475 w 2475"/>
                <a:gd name="connsiteY3" fmla="*/ 10000 h 10000"/>
                <a:gd name="connsiteX4" fmla="*/ 0 w 24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 h="10000">
                  <a:moveTo>
                    <a:pt x="0" y="10000"/>
                  </a:moveTo>
                  <a:cubicBezTo>
                    <a:pt x="7" y="6716"/>
                    <a:pt x="13" y="3432"/>
                    <a:pt x="20" y="148"/>
                  </a:cubicBezTo>
                  <a:lnTo>
                    <a:pt x="2475" y="0"/>
                  </a:lnTo>
                  <a:lnTo>
                    <a:pt x="475" y="10000"/>
                  </a:lnTo>
                  <a:lnTo>
                    <a:pt x="0" y="10000"/>
                  </a:lnTo>
                  <a:close/>
                </a:path>
              </a:pathLst>
            </a:custGeom>
            <a:solidFill>
              <a:srgbClr val="00805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Flowchart: Data 13"/>
            <p:cNvSpPr/>
            <p:nvPr/>
          </p:nvSpPr>
          <p:spPr>
            <a:xfrm>
              <a:off x="6516857"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Flowchart: Data 13"/>
            <p:cNvSpPr/>
            <p:nvPr/>
          </p:nvSpPr>
          <p:spPr>
            <a:xfrm>
              <a:off x="6794651"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Flowchart: Data 13"/>
            <p:cNvSpPr/>
            <p:nvPr/>
          </p:nvSpPr>
          <p:spPr>
            <a:xfrm>
              <a:off x="7086732"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Flowchart: Data 13"/>
            <p:cNvSpPr/>
            <p:nvPr/>
          </p:nvSpPr>
          <p:spPr>
            <a:xfrm>
              <a:off x="7385163" y="815969"/>
              <a:ext cx="557177"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1" name="Flowchart: Data 13"/>
          <p:cNvSpPr/>
          <p:nvPr/>
        </p:nvSpPr>
        <p:spPr>
          <a:xfrm>
            <a:off x="6230938" y="808038"/>
            <a:ext cx="555625" cy="5254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Flowchart: Data 13"/>
          <p:cNvSpPr/>
          <p:nvPr/>
        </p:nvSpPr>
        <p:spPr>
          <a:xfrm>
            <a:off x="7117556" y="822325"/>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25" name="TextBox 22"/>
          <p:cNvSpPr txBox="1">
            <a:spLocks noChangeArrowheads="1"/>
          </p:cNvSpPr>
          <p:nvPr/>
        </p:nvSpPr>
        <p:spPr bwMode="auto">
          <a:xfrm>
            <a:off x="857250" y="839788"/>
            <a:ext cx="25163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r>
              <a:rPr lang="en-US" altLang="en-US" sz="2400" dirty="0" smtClean="0">
                <a:latin typeface="Franklin Gothic Medium" panose="020B0603020102020204" pitchFamily="34" charset="0"/>
                <a:cs typeface="Aharoni" panose="02010803020104030203" pitchFamily="2" charset="-79"/>
              </a:rPr>
              <a:t>Example Problem</a:t>
            </a:r>
            <a:endParaRPr lang="en-US" altLang="en-US" dirty="0">
              <a:latin typeface="Franklin Gothic Medium" panose="020B0603020102020204" pitchFamily="34" charset="0"/>
              <a:cs typeface="Aharoni" panose="02010803020104030203" pitchFamily="2" charset="-79"/>
            </a:endParaRPr>
          </a:p>
        </p:txBody>
      </p:sp>
      <p:sp>
        <p:nvSpPr>
          <p:cNvPr id="25" name="TextBox 24"/>
          <p:cNvSpPr txBox="1"/>
          <p:nvPr/>
        </p:nvSpPr>
        <p:spPr>
          <a:xfrm>
            <a:off x="1112838" y="1557338"/>
            <a:ext cx="7764462" cy="5632311"/>
          </a:xfrm>
          <a:prstGeom prst="rect">
            <a:avLst/>
          </a:prstGeom>
          <a:noFill/>
        </p:spPr>
        <p:txBody>
          <a:bodyPr>
            <a:spAutoFit/>
          </a:bodyPr>
          <a:lstStyle/>
          <a:p>
            <a:pPr marL="285750" indent="-285750">
              <a:buFont typeface="Wingdings" panose="05000000000000000000" pitchFamily="2" charset="2"/>
              <a:buChar char="q"/>
              <a:defRPr/>
            </a:pPr>
            <a:r>
              <a:rPr lang="en-US" dirty="0" smtClean="0"/>
              <a:t>Oil Reservoir</a:t>
            </a:r>
            <a:endParaRPr lang="en-US" dirty="0"/>
          </a:p>
          <a:p>
            <a:pPr marL="285750" indent="-285750">
              <a:buFont typeface="Wingdings" panose="05000000000000000000" pitchFamily="2" charset="2"/>
              <a:buChar char="q"/>
              <a:defRPr/>
            </a:pPr>
            <a:endParaRPr lang="en-US" dirty="0"/>
          </a:p>
          <a:p>
            <a:pPr marL="285750" indent="-285750">
              <a:buFont typeface="Wingdings" panose="05000000000000000000" pitchFamily="2" charset="2"/>
              <a:buChar char="q"/>
              <a:defRPr/>
            </a:pPr>
            <a:r>
              <a:rPr lang="en-US" dirty="0"/>
              <a:t>Reservoir Engineering</a:t>
            </a:r>
          </a:p>
          <a:p>
            <a:pPr marL="285750" indent="-285750">
              <a:buFont typeface="Wingdings" panose="05000000000000000000" pitchFamily="2" charset="2"/>
              <a:buChar char="q"/>
              <a:defRPr/>
            </a:pPr>
            <a:endParaRPr lang="en-US" dirty="0"/>
          </a:p>
          <a:p>
            <a:pPr marL="285750" indent="-285750">
              <a:buFont typeface="Wingdings" panose="05000000000000000000" pitchFamily="2" charset="2"/>
              <a:buChar char="q"/>
              <a:defRPr/>
            </a:pPr>
            <a:r>
              <a:rPr lang="en-US" dirty="0"/>
              <a:t>Oil Field Development &amp; Planning</a:t>
            </a:r>
          </a:p>
          <a:p>
            <a:pPr lvl="1">
              <a:defRPr/>
            </a:pPr>
            <a:r>
              <a:rPr lang="en-US" dirty="0"/>
              <a:t>(i.e. Well placement)</a:t>
            </a:r>
          </a:p>
          <a:p>
            <a:pPr marL="285750" indent="-285750">
              <a:buFont typeface="Wingdings" panose="05000000000000000000" pitchFamily="2" charset="2"/>
              <a:buChar char="q"/>
              <a:defRPr/>
            </a:pPr>
            <a:endParaRPr lang="en-US" dirty="0"/>
          </a:p>
          <a:p>
            <a:pPr>
              <a:defRPr/>
            </a:pPr>
            <a:endParaRPr lang="en-US" dirty="0"/>
          </a:p>
          <a:p>
            <a:pPr marL="285750" indent="-285750">
              <a:buFont typeface="Wingdings" panose="05000000000000000000" pitchFamily="2" charset="2"/>
              <a:buChar char="q"/>
              <a:defRPr/>
            </a:pPr>
            <a:endParaRPr lang="en-US" dirty="0"/>
          </a:p>
          <a:p>
            <a:pPr marL="285750" indent="-285750">
              <a:buFont typeface="Wingdings" panose="05000000000000000000" pitchFamily="2" charset="2"/>
              <a:buChar char="q"/>
              <a:defRPr/>
            </a:pPr>
            <a:endParaRPr lang="en-US" dirty="0"/>
          </a:p>
          <a:p>
            <a:pPr marL="285750" indent="-285750">
              <a:buFont typeface="Wingdings" panose="05000000000000000000" pitchFamily="2" charset="2"/>
              <a:buChar char="q"/>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pic>
        <p:nvPicPr>
          <p:cNvPr id="5127" name="Picture 2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12734" y="3536633"/>
            <a:ext cx="5607908" cy="3153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408917" y="5261611"/>
            <a:ext cx="4274820" cy="998220"/>
          </a:xfrm>
          <a:custGeom>
            <a:avLst/>
            <a:gdLst>
              <a:gd name="connsiteX0" fmla="*/ 0 w 4255770"/>
              <a:gd name="connsiteY0" fmla="*/ 0 h 300990"/>
              <a:gd name="connsiteX1" fmla="*/ 4255770 w 4255770"/>
              <a:gd name="connsiteY1" fmla="*/ 0 h 300990"/>
              <a:gd name="connsiteX2" fmla="*/ 4255770 w 4255770"/>
              <a:gd name="connsiteY2" fmla="*/ 300990 h 300990"/>
              <a:gd name="connsiteX3" fmla="*/ 0 w 4255770"/>
              <a:gd name="connsiteY3" fmla="*/ 300990 h 300990"/>
              <a:gd name="connsiteX4" fmla="*/ 0 w 4255770"/>
              <a:gd name="connsiteY4" fmla="*/ 0 h 300990"/>
              <a:gd name="connsiteX0" fmla="*/ 0 w 4255770"/>
              <a:gd name="connsiteY0" fmla="*/ 0 h 300990"/>
              <a:gd name="connsiteX1" fmla="*/ 4206240 w 4255770"/>
              <a:gd name="connsiteY1" fmla="*/ 129540 h 300990"/>
              <a:gd name="connsiteX2" fmla="*/ 4255770 w 4255770"/>
              <a:gd name="connsiteY2" fmla="*/ 300990 h 300990"/>
              <a:gd name="connsiteX3" fmla="*/ 0 w 4255770"/>
              <a:gd name="connsiteY3" fmla="*/ 300990 h 300990"/>
              <a:gd name="connsiteX4" fmla="*/ 0 w 4255770"/>
              <a:gd name="connsiteY4" fmla="*/ 0 h 300990"/>
              <a:gd name="connsiteX0" fmla="*/ 0 w 4255770"/>
              <a:gd name="connsiteY0" fmla="*/ 0 h 300990"/>
              <a:gd name="connsiteX1" fmla="*/ 4240530 w 4255770"/>
              <a:gd name="connsiteY1" fmla="*/ 22860 h 300990"/>
              <a:gd name="connsiteX2" fmla="*/ 4255770 w 4255770"/>
              <a:gd name="connsiteY2" fmla="*/ 300990 h 300990"/>
              <a:gd name="connsiteX3" fmla="*/ 0 w 4255770"/>
              <a:gd name="connsiteY3" fmla="*/ 300990 h 300990"/>
              <a:gd name="connsiteX4" fmla="*/ 0 w 4255770"/>
              <a:gd name="connsiteY4" fmla="*/ 0 h 300990"/>
              <a:gd name="connsiteX0" fmla="*/ 0 w 4240530"/>
              <a:gd name="connsiteY0" fmla="*/ 0 h 300990"/>
              <a:gd name="connsiteX1" fmla="*/ 4240530 w 4240530"/>
              <a:gd name="connsiteY1" fmla="*/ 22860 h 300990"/>
              <a:gd name="connsiteX2" fmla="*/ 4210050 w 4240530"/>
              <a:gd name="connsiteY2" fmla="*/ 190500 h 300990"/>
              <a:gd name="connsiteX3" fmla="*/ 0 w 4240530"/>
              <a:gd name="connsiteY3" fmla="*/ 300990 h 300990"/>
              <a:gd name="connsiteX4" fmla="*/ 0 w 4240530"/>
              <a:gd name="connsiteY4" fmla="*/ 0 h 300990"/>
              <a:gd name="connsiteX0" fmla="*/ 0 w 4240530"/>
              <a:gd name="connsiteY0" fmla="*/ 0 h 300990"/>
              <a:gd name="connsiteX1" fmla="*/ 4240530 w 4240530"/>
              <a:gd name="connsiteY1" fmla="*/ 22860 h 300990"/>
              <a:gd name="connsiteX2" fmla="*/ 4210050 w 4240530"/>
              <a:gd name="connsiteY2" fmla="*/ 190500 h 300990"/>
              <a:gd name="connsiteX3" fmla="*/ 3912870 w 4240530"/>
              <a:gd name="connsiteY3" fmla="*/ 198120 h 300990"/>
              <a:gd name="connsiteX4" fmla="*/ 0 w 4240530"/>
              <a:gd name="connsiteY4" fmla="*/ 300990 h 300990"/>
              <a:gd name="connsiteX5" fmla="*/ 0 w 4240530"/>
              <a:gd name="connsiteY5" fmla="*/ 0 h 300990"/>
              <a:gd name="connsiteX0" fmla="*/ 0 w 4240530"/>
              <a:gd name="connsiteY0" fmla="*/ 0 h 300990"/>
              <a:gd name="connsiteX1" fmla="*/ 4240530 w 4240530"/>
              <a:gd name="connsiteY1" fmla="*/ 22860 h 300990"/>
              <a:gd name="connsiteX2" fmla="*/ 4210050 w 4240530"/>
              <a:gd name="connsiteY2" fmla="*/ 190500 h 300990"/>
              <a:gd name="connsiteX3" fmla="*/ 4015740 w 4240530"/>
              <a:gd name="connsiteY3" fmla="*/ 270510 h 300990"/>
              <a:gd name="connsiteX4" fmla="*/ 0 w 4240530"/>
              <a:gd name="connsiteY4" fmla="*/ 300990 h 300990"/>
              <a:gd name="connsiteX5" fmla="*/ 0 w 4240530"/>
              <a:gd name="connsiteY5" fmla="*/ 0 h 300990"/>
              <a:gd name="connsiteX0" fmla="*/ 0 w 4240530"/>
              <a:gd name="connsiteY0" fmla="*/ 0 h 300990"/>
              <a:gd name="connsiteX1" fmla="*/ 3977640 w 4240530"/>
              <a:gd name="connsiteY1" fmla="*/ 102870 h 300990"/>
              <a:gd name="connsiteX2" fmla="*/ 4240530 w 4240530"/>
              <a:gd name="connsiteY2" fmla="*/ 22860 h 300990"/>
              <a:gd name="connsiteX3" fmla="*/ 4210050 w 4240530"/>
              <a:gd name="connsiteY3" fmla="*/ 190500 h 300990"/>
              <a:gd name="connsiteX4" fmla="*/ 4015740 w 4240530"/>
              <a:gd name="connsiteY4" fmla="*/ 270510 h 300990"/>
              <a:gd name="connsiteX5" fmla="*/ 0 w 4240530"/>
              <a:gd name="connsiteY5" fmla="*/ 300990 h 300990"/>
              <a:gd name="connsiteX6" fmla="*/ 0 w 4240530"/>
              <a:gd name="connsiteY6" fmla="*/ 0 h 300990"/>
              <a:gd name="connsiteX0" fmla="*/ 0 w 4240530"/>
              <a:gd name="connsiteY0" fmla="*/ 0 h 300990"/>
              <a:gd name="connsiteX1" fmla="*/ 4034790 w 4240530"/>
              <a:gd name="connsiteY1" fmla="*/ 68580 h 300990"/>
              <a:gd name="connsiteX2" fmla="*/ 4240530 w 4240530"/>
              <a:gd name="connsiteY2" fmla="*/ 22860 h 300990"/>
              <a:gd name="connsiteX3" fmla="*/ 4210050 w 4240530"/>
              <a:gd name="connsiteY3" fmla="*/ 190500 h 300990"/>
              <a:gd name="connsiteX4" fmla="*/ 4015740 w 4240530"/>
              <a:gd name="connsiteY4" fmla="*/ 270510 h 300990"/>
              <a:gd name="connsiteX5" fmla="*/ 0 w 4240530"/>
              <a:gd name="connsiteY5" fmla="*/ 300990 h 300990"/>
              <a:gd name="connsiteX6" fmla="*/ 0 w 4240530"/>
              <a:gd name="connsiteY6" fmla="*/ 0 h 300990"/>
              <a:gd name="connsiteX0" fmla="*/ 0 w 4240530"/>
              <a:gd name="connsiteY0" fmla="*/ 9163 h 310153"/>
              <a:gd name="connsiteX1" fmla="*/ 3890010 w 4240530"/>
              <a:gd name="connsiteY1" fmla="*/ 77743 h 310153"/>
              <a:gd name="connsiteX2" fmla="*/ 4034790 w 4240530"/>
              <a:gd name="connsiteY2" fmla="*/ 77743 h 310153"/>
              <a:gd name="connsiteX3" fmla="*/ 4240530 w 4240530"/>
              <a:gd name="connsiteY3" fmla="*/ 32023 h 310153"/>
              <a:gd name="connsiteX4" fmla="*/ 4210050 w 4240530"/>
              <a:gd name="connsiteY4" fmla="*/ 199663 h 310153"/>
              <a:gd name="connsiteX5" fmla="*/ 4015740 w 4240530"/>
              <a:gd name="connsiteY5" fmla="*/ 279673 h 310153"/>
              <a:gd name="connsiteX6" fmla="*/ 0 w 4240530"/>
              <a:gd name="connsiteY6" fmla="*/ 310153 h 310153"/>
              <a:gd name="connsiteX7" fmla="*/ 0 w 4240530"/>
              <a:gd name="connsiteY7" fmla="*/ 9163 h 310153"/>
              <a:gd name="connsiteX0" fmla="*/ 0 w 4250749"/>
              <a:gd name="connsiteY0" fmla="*/ 10821 h 311811"/>
              <a:gd name="connsiteX1" fmla="*/ 3939540 w 4250749"/>
              <a:gd name="connsiteY1" fmla="*/ 60351 h 311811"/>
              <a:gd name="connsiteX2" fmla="*/ 4034790 w 4250749"/>
              <a:gd name="connsiteY2" fmla="*/ 79401 h 311811"/>
              <a:gd name="connsiteX3" fmla="*/ 4240530 w 4250749"/>
              <a:gd name="connsiteY3" fmla="*/ 33681 h 311811"/>
              <a:gd name="connsiteX4" fmla="*/ 4210050 w 4250749"/>
              <a:gd name="connsiteY4" fmla="*/ 201321 h 311811"/>
              <a:gd name="connsiteX5" fmla="*/ 4015740 w 4250749"/>
              <a:gd name="connsiteY5" fmla="*/ 281331 h 311811"/>
              <a:gd name="connsiteX6" fmla="*/ 0 w 4250749"/>
              <a:gd name="connsiteY6" fmla="*/ 311811 h 311811"/>
              <a:gd name="connsiteX7" fmla="*/ 0 w 4250749"/>
              <a:gd name="connsiteY7" fmla="*/ 10821 h 311811"/>
              <a:gd name="connsiteX0" fmla="*/ 0 w 4240530"/>
              <a:gd name="connsiteY0" fmla="*/ 10821 h 311811"/>
              <a:gd name="connsiteX1" fmla="*/ 3939540 w 4240530"/>
              <a:gd name="connsiteY1" fmla="*/ 60351 h 311811"/>
              <a:gd name="connsiteX2" fmla="*/ 4034790 w 4240530"/>
              <a:gd name="connsiteY2" fmla="*/ 79401 h 311811"/>
              <a:gd name="connsiteX3" fmla="*/ 4240530 w 4240530"/>
              <a:gd name="connsiteY3" fmla="*/ 33681 h 311811"/>
              <a:gd name="connsiteX4" fmla="*/ 4210050 w 4240530"/>
              <a:gd name="connsiteY4" fmla="*/ 201321 h 311811"/>
              <a:gd name="connsiteX5" fmla="*/ 4015740 w 4240530"/>
              <a:gd name="connsiteY5" fmla="*/ 281331 h 311811"/>
              <a:gd name="connsiteX6" fmla="*/ 0 w 4240530"/>
              <a:gd name="connsiteY6" fmla="*/ 311811 h 311811"/>
              <a:gd name="connsiteX7" fmla="*/ 0 w 4240530"/>
              <a:gd name="connsiteY7" fmla="*/ 10821 h 311811"/>
              <a:gd name="connsiteX0" fmla="*/ 0 w 4240530"/>
              <a:gd name="connsiteY0" fmla="*/ 12389 h 313379"/>
              <a:gd name="connsiteX1" fmla="*/ 3771900 w 4240530"/>
              <a:gd name="connsiteY1" fmla="*/ 58110 h 313379"/>
              <a:gd name="connsiteX2" fmla="*/ 3939540 w 4240530"/>
              <a:gd name="connsiteY2" fmla="*/ 61919 h 313379"/>
              <a:gd name="connsiteX3" fmla="*/ 4034790 w 4240530"/>
              <a:gd name="connsiteY3" fmla="*/ 80969 h 313379"/>
              <a:gd name="connsiteX4" fmla="*/ 4240530 w 4240530"/>
              <a:gd name="connsiteY4" fmla="*/ 35249 h 313379"/>
              <a:gd name="connsiteX5" fmla="*/ 4210050 w 4240530"/>
              <a:gd name="connsiteY5" fmla="*/ 202889 h 313379"/>
              <a:gd name="connsiteX6" fmla="*/ 4015740 w 4240530"/>
              <a:gd name="connsiteY6" fmla="*/ 282899 h 313379"/>
              <a:gd name="connsiteX7" fmla="*/ 0 w 4240530"/>
              <a:gd name="connsiteY7" fmla="*/ 313379 h 313379"/>
              <a:gd name="connsiteX8" fmla="*/ 0 w 4240530"/>
              <a:gd name="connsiteY8" fmla="*/ 12389 h 313379"/>
              <a:gd name="connsiteX0" fmla="*/ 0 w 4240530"/>
              <a:gd name="connsiteY0" fmla="*/ 11594 h 312584"/>
              <a:gd name="connsiteX1" fmla="*/ 3859530 w 4240530"/>
              <a:gd name="connsiteY1" fmla="*/ 64935 h 312584"/>
              <a:gd name="connsiteX2" fmla="*/ 3939540 w 4240530"/>
              <a:gd name="connsiteY2" fmla="*/ 61124 h 312584"/>
              <a:gd name="connsiteX3" fmla="*/ 4034790 w 4240530"/>
              <a:gd name="connsiteY3" fmla="*/ 80174 h 312584"/>
              <a:gd name="connsiteX4" fmla="*/ 4240530 w 4240530"/>
              <a:gd name="connsiteY4" fmla="*/ 34454 h 312584"/>
              <a:gd name="connsiteX5" fmla="*/ 4210050 w 4240530"/>
              <a:gd name="connsiteY5" fmla="*/ 202094 h 312584"/>
              <a:gd name="connsiteX6" fmla="*/ 4015740 w 4240530"/>
              <a:gd name="connsiteY6" fmla="*/ 282104 h 312584"/>
              <a:gd name="connsiteX7" fmla="*/ 0 w 4240530"/>
              <a:gd name="connsiteY7" fmla="*/ 312584 h 312584"/>
              <a:gd name="connsiteX8" fmla="*/ 0 w 4240530"/>
              <a:gd name="connsiteY8" fmla="*/ 11594 h 312584"/>
              <a:gd name="connsiteX0" fmla="*/ 0 w 4240530"/>
              <a:gd name="connsiteY0" fmla="*/ 11594 h 312584"/>
              <a:gd name="connsiteX1" fmla="*/ 3859530 w 4240530"/>
              <a:gd name="connsiteY1" fmla="*/ 64935 h 312584"/>
              <a:gd name="connsiteX2" fmla="*/ 3939540 w 4240530"/>
              <a:gd name="connsiteY2" fmla="*/ 61124 h 312584"/>
              <a:gd name="connsiteX3" fmla="*/ 4034790 w 4240530"/>
              <a:gd name="connsiteY3" fmla="*/ 80174 h 312584"/>
              <a:gd name="connsiteX4" fmla="*/ 4240530 w 4240530"/>
              <a:gd name="connsiteY4" fmla="*/ 34454 h 312584"/>
              <a:gd name="connsiteX5" fmla="*/ 4210050 w 4240530"/>
              <a:gd name="connsiteY5" fmla="*/ 202094 h 312584"/>
              <a:gd name="connsiteX6" fmla="*/ 4015740 w 4240530"/>
              <a:gd name="connsiteY6" fmla="*/ 282104 h 312584"/>
              <a:gd name="connsiteX7" fmla="*/ 0 w 4240530"/>
              <a:gd name="connsiteY7" fmla="*/ 312584 h 312584"/>
              <a:gd name="connsiteX8" fmla="*/ 0 w 4240530"/>
              <a:gd name="connsiteY8" fmla="*/ 11594 h 312584"/>
              <a:gd name="connsiteX0" fmla="*/ 0 w 4240530"/>
              <a:gd name="connsiteY0" fmla="*/ 26681 h 327671"/>
              <a:gd name="connsiteX1" fmla="*/ 3646170 w 4240530"/>
              <a:gd name="connsiteY1" fmla="*/ 11441 h 327671"/>
              <a:gd name="connsiteX2" fmla="*/ 3859530 w 4240530"/>
              <a:gd name="connsiteY2" fmla="*/ 80022 h 327671"/>
              <a:gd name="connsiteX3" fmla="*/ 3939540 w 4240530"/>
              <a:gd name="connsiteY3" fmla="*/ 76211 h 327671"/>
              <a:gd name="connsiteX4" fmla="*/ 4034790 w 4240530"/>
              <a:gd name="connsiteY4" fmla="*/ 95261 h 327671"/>
              <a:gd name="connsiteX5" fmla="*/ 4240530 w 4240530"/>
              <a:gd name="connsiteY5" fmla="*/ 49541 h 327671"/>
              <a:gd name="connsiteX6" fmla="*/ 4210050 w 4240530"/>
              <a:gd name="connsiteY6" fmla="*/ 217181 h 327671"/>
              <a:gd name="connsiteX7" fmla="*/ 4015740 w 4240530"/>
              <a:gd name="connsiteY7" fmla="*/ 297191 h 327671"/>
              <a:gd name="connsiteX8" fmla="*/ 0 w 4240530"/>
              <a:gd name="connsiteY8" fmla="*/ 327671 h 327671"/>
              <a:gd name="connsiteX9" fmla="*/ 0 w 4240530"/>
              <a:gd name="connsiteY9" fmla="*/ 26681 h 327671"/>
              <a:gd name="connsiteX0" fmla="*/ 0 w 4240530"/>
              <a:gd name="connsiteY0" fmla="*/ 26681 h 327671"/>
              <a:gd name="connsiteX1" fmla="*/ 3646170 w 4240530"/>
              <a:gd name="connsiteY1" fmla="*/ 11441 h 327671"/>
              <a:gd name="connsiteX2" fmla="*/ 3859530 w 4240530"/>
              <a:gd name="connsiteY2" fmla="*/ 80022 h 327671"/>
              <a:gd name="connsiteX3" fmla="*/ 3939540 w 4240530"/>
              <a:gd name="connsiteY3" fmla="*/ 76211 h 327671"/>
              <a:gd name="connsiteX4" fmla="*/ 4034790 w 4240530"/>
              <a:gd name="connsiteY4" fmla="*/ 95261 h 327671"/>
              <a:gd name="connsiteX5" fmla="*/ 4240530 w 4240530"/>
              <a:gd name="connsiteY5" fmla="*/ 49541 h 327671"/>
              <a:gd name="connsiteX6" fmla="*/ 4210050 w 4240530"/>
              <a:gd name="connsiteY6" fmla="*/ 217181 h 327671"/>
              <a:gd name="connsiteX7" fmla="*/ 4015740 w 4240530"/>
              <a:gd name="connsiteY7" fmla="*/ 297191 h 327671"/>
              <a:gd name="connsiteX8" fmla="*/ 0 w 4240530"/>
              <a:gd name="connsiteY8" fmla="*/ 327671 h 327671"/>
              <a:gd name="connsiteX9" fmla="*/ 0 w 4240530"/>
              <a:gd name="connsiteY9" fmla="*/ 26681 h 327671"/>
              <a:gd name="connsiteX0" fmla="*/ 0 w 4240530"/>
              <a:gd name="connsiteY0" fmla="*/ 15440 h 586948"/>
              <a:gd name="connsiteX1" fmla="*/ 1642110 w 4240530"/>
              <a:gd name="connsiteY1" fmla="*/ 586941 h 586948"/>
              <a:gd name="connsiteX2" fmla="*/ 3646170 w 4240530"/>
              <a:gd name="connsiteY2" fmla="*/ 200 h 586948"/>
              <a:gd name="connsiteX3" fmla="*/ 3859530 w 4240530"/>
              <a:gd name="connsiteY3" fmla="*/ 68781 h 586948"/>
              <a:gd name="connsiteX4" fmla="*/ 3939540 w 4240530"/>
              <a:gd name="connsiteY4" fmla="*/ 64970 h 586948"/>
              <a:gd name="connsiteX5" fmla="*/ 4034790 w 4240530"/>
              <a:gd name="connsiteY5" fmla="*/ 84020 h 586948"/>
              <a:gd name="connsiteX6" fmla="*/ 4240530 w 4240530"/>
              <a:gd name="connsiteY6" fmla="*/ 38300 h 586948"/>
              <a:gd name="connsiteX7" fmla="*/ 4210050 w 4240530"/>
              <a:gd name="connsiteY7" fmla="*/ 205940 h 586948"/>
              <a:gd name="connsiteX8" fmla="*/ 4015740 w 4240530"/>
              <a:gd name="connsiteY8" fmla="*/ 285950 h 586948"/>
              <a:gd name="connsiteX9" fmla="*/ 0 w 4240530"/>
              <a:gd name="connsiteY9" fmla="*/ 316430 h 586948"/>
              <a:gd name="connsiteX10" fmla="*/ 0 w 4240530"/>
              <a:gd name="connsiteY10" fmla="*/ 15440 h 586948"/>
              <a:gd name="connsiteX0" fmla="*/ 0 w 4240530"/>
              <a:gd name="connsiteY0" fmla="*/ 15440 h 586948"/>
              <a:gd name="connsiteX1" fmla="*/ 1642110 w 4240530"/>
              <a:gd name="connsiteY1" fmla="*/ 586941 h 586948"/>
              <a:gd name="connsiteX2" fmla="*/ 3646170 w 4240530"/>
              <a:gd name="connsiteY2" fmla="*/ 200 h 586948"/>
              <a:gd name="connsiteX3" fmla="*/ 3859530 w 4240530"/>
              <a:gd name="connsiteY3" fmla="*/ 68781 h 586948"/>
              <a:gd name="connsiteX4" fmla="*/ 3939540 w 4240530"/>
              <a:gd name="connsiteY4" fmla="*/ 64970 h 586948"/>
              <a:gd name="connsiteX5" fmla="*/ 4034790 w 4240530"/>
              <a:gd name="connsiteY5" fmla="*/ 84020 h 586948"/>
              <a:gd name="connsiteX6" fmla="*/ 4240530 w 4240530"/>
              <a:gd name="connsiteY6" fmla="*/ 38300 h 586948"/>
              <a:gd name="connsiteX7" fmla="*/ 4210050 w 4240530"/>
              <a:gd name="connsiteY7" fmla="*/ 205940 h 586948"/>
              <a:gd name="connsiteX8" fmla="*/ 4015740 w 4240530"/>
              <a:gd name="connsiteY8" fmla="*/ 285950 h 586948"/>
              <a:gd name="connsiteX9" fmla="*/ 3661410 w 4240530"/>
              <a:gd name="connsiteY9" fmla="*/ 217370 h 586948"/>
              <a:gd name="connsiteX10" fmla="*/ 0 w 4240530"/>
              <a:gd name="connsiteY10" fmla="*/ 316430 h 586948"/>
              <a:gd name="connsiteX11" fmla="*/ 0 w 4240530"/>
              <a:gd name="connsiteY11" fmla="*/ 15440 h 586948"/>
              <a:gd name="connsiteX0" fmla="*/ 0 w 4240530"/>
              <a:gd name="connsiteY0" fmla="*/ 15440 h 773630"/>
              <a:gd name="connsiteX1" fmla="*/ 1642110 w 4240530"/>
              <a:gd name="connsiteY1" fmla="*/ 586941 h 773630"/>
              <a:gd name="connsiteX2" fmla="*/ 3646170 w 4240530"/>
              <a:gd name="connsiteY2" fmla="*/ 200 h 773630"/>
              <a:gd name="connsiteX3" fmla="*/ 3859530 w 4240530"/>
              <a:gd name="connsiteY3" fmla="*/ 68781 h 773630"/>
              <a:gd name="connsiteX4" fmla="*/ 3939540 w 4240530"/>
              <a:gd name="connsiteY4" fmla="*/ 64970 h 773630"/>
              <a:gd name="connsiteX5" fmla="*/ 4034790 w 4240530"/>
              <a:gd name="connsiteY5" fmla="*/ 84020 h 773630"/>
              <a:gd name="connsiteX6" fmla="*/ 4240530 w 4240530"/>
              <a:gd name="connsiteY6" fmla="*/ 38300 h 773630"/>
              <a:gd name="connsiteX7" fmla="*/ 4210050 w 4240530"/>
              <a:gd name="connsiteY7" fmla="*/ 205940 h 773630"/>
              <a:gd name="connsiteX8" fmla="*/ 4015740 w 4240530"/>
              <a:gd name="connsiteY8" fmla="*/ 285950 h 773630"/>
              <a:gd name="connsiteX9" fmla="*/ 3661410 w 4240530"/>
              <a:gd name="connsiteY9" fmla="*/ 217370 h 773630"/>
              <a:gd name="connsiteX10" fmla="*/ 1634490 w 4240530"/>
              <a:gd name="connsiteY10" fmla="*/ 773630 h 773630"/>
              <a:gd name="connsiteX11" fmla="*/ 0 w 4240530"/>
              <a:gd name="connsiteY11" fmla="*/ 316430 h 773630"/>
              <a:gd name="connsiteX12" fmla="*/ 0 w 4240530"/>
              <a:gd name="connsiteY12" fmla="*/ 15440 h 773630"/>
              <a:gd name="connsiteX0" fmla="*/ 0 w 4240530"/>
              <a:gd name="connsiteY0" fmla="*/ 15440 h 774170"/>
              <a:gd name="connsiteX1" fmla="*/ 1642110 w 4240530"/>
              <a:gd name="connsiteY1" fmla="*/ 586941 h 774170"/>
              <a:gd name="connsiteX2" fmla="*/ 3646170 w 4240530"/>
              <a:gd name="connsiteY2" fmla="*/ 200 h 774170"/>
              <a:gd name="connsiteX3" fmla="*/ 3859530 w 4240530"/>
              <a:gd name="connsiteY3" fmla="*/ 68781 h 774170"/>
              <a:gd name="connsiteX4" fmla="*/ 3939540 w 4240530"/>
              <a:gd name="connsiteY4" fmla="*/ 64970 h 774170"/>
              <a:gd name="connsiteX5" fmla="*/ 4034790 w 4240530"/>
              <a:gd name="connsiteY5" fmla="*/ 84020 h 774170"/>
              <a:gd name="connsiteX6" fmla="*/ 4240530 w 4240530"/>
              <a:gd name="connsiteY6" fmla="*/ 38300 h 774170"/>
              <a:gd name="connsiteX7" fmla="*/ 4210050 w 4240530"/>
              <a:gd name="connsiteY7" fmla="*/ 205940 h 774170"/>
              <a:gd name="connsiteX8" fmla="*/ 4015740 w 4240530"/>
              <a:gd name="connsiteY8" fmla="*/ 285950 h 774170"/>
              <a:gd name="connsiteX9" fmla="*/ 3661410 w 4240530"/>
              <a:gd name="connsiteY9" fmla="*/ 217370 h 774170"/>
              <a:gd name="connsiteX10" fmla="*/ 1634490 w 4240530"/>
              <a:gd name="connsiteY10" fmla="*/ 773630 h 774170"/>
              <a:gd name="connsiteX11" fmla="*/ 0 w 4240530"/>
              <a:gd name="connsiteY11" fmla="*/ 316430 h 774170"/>
              <a:gd name="connsiteX12" fmla="*/ 0 w 4240530"/>
              <a:gd name="connsiteY12" fmla="*/ 15440 h 774170"/>
              <a:gd name="connsiteX0" fmla="*/ 0 w 4240530"/>
              <a:gd name="connsiteY0" fmla="*/ 15468 h 774198"/>
              <a:gd name="connsiteX1" fmla="*/ 1642110 w 4240530"/>
              <a:gd name="connsiteY1" fmla="*/ 586969 h 774198"/>
              <a:gd name="connsiteX2" fmla="*/ 3646170 w 4240530"/>
              <a:gd name="connsiteY2" fmla="*/ 228 h 774198"/>
              <a:gd name="connsiteX3" fmla="*/ 3859530 w 4240530"/>
              <a:gd name="connsiteY3" fmla="*/ 68809 h 774198"/>
              <a:gd name="connsiteX4" fmla="*/ 3939540 w 4240530"/>
              <a:gd name="connsiteY4" fmla="*/ 64998 h 774198"/>
              <a:gd name="connsiteX5" fmla="*/ 4034790 w 4240530"/>
              <a:gd name="connsiteY5" fmla="*/ 84048 h 774198"/>
              <a:gd name="connsiteX6" fmla="*/ 4240530 w 4240530"/>
              <a:gd name="connsiteY6" fmla="*/ 38328 h 774198"/>
              <a:gd name="connsiteX7" fmla="*/ 4210050 w 4240530"/>
              <a:gd name="connsiteY7" fmla="*/ 205968 h 774198"/>
              <a:gd name="connsiteX8" fmla="*/ 4015740 w 4240530"/>
              <a:gd name="connsiteY8" fmla="*/ 285978 h 774198"/>
              <a:gd name="connsiteX9" fmla="*/ 3661410 w 4240530"/>
              <a:gd name="connsiteY9" fmla="*/ 217398 h 774198"/>
              <a:gd name="connsiteX10" fmla="*/ 1634490 w 4240530"/>
              <a:gd name="connsiteY10" fmla="*/ 773658 h 774198"/>
              <a:gd name="connsiteX11" fmla="*/ 0 w 4240530"/>
              <a:gd name="connsiteY11" fmla="*/ 316458 h 774198"/>
              <a:gd name="connsiteX12" fmla="*/ 0 w 4240530"/>
              <a:gd name="connsiteY12" fmla="*/ 15468 h 774198"/>
              <a:gd name="connsiteX0" fmla="*/ 0 w 4240530"/>
              <a:gd name="connsiteY0" fmla="*/ 215234 h 973964"/>
              <a:gd name="connsiteX1" fmla="*/ 521970 w 4240530"/>
              <a:gd name="connsiteY1" fmla="*/ 20924 h 973964"/>
              <a:gd name="connsiteX2" fmla="*/ 1642110 w 4240530"/>
              <a:gd name="connsiteY2" fmla="*/ 786735 h 973964"/>
              <a:gd name="connsiteX3" fmla="*/ 3646170 w 4240530"/>
              <a:gd name="connsiteY3" fmla="*/ 199994 h 973964"/>
              <a:gd name="connsiteX4" fmla="*/ 3859530 w 4240530"/>
              <a:gd name="connsiteY4" fmla="*/ 268575 h 973964"/>
              <a:gd name="connsiteX5" fmla="*/ 3939540 w 4240530"/>
              <a:gd name="connsiteY5" fmla="*/ 264764 h 973964"/>
              <a:gd name="connsiteX6" fmla="*/ 4034790 w 4240530"/>
              <a:gd name="connsiteY6" fmla="*/ 283814 h 973964"/>
              <a:gd name="connsiteX7" fmla="*/ 4240530 w 4240530"/>
              <a:gd name="connsiteY7" fmla="*/ 238094 h 973964"/>
              <a:gd name="connsiteX8" fmla="*/ 4210050 w 4240530"/>
              <a:gd name="connsiteY8" fmla="*/ 405734 h 973964"/>
              <a:gd name="connsiteX9" fmla="*/ 4015740 w 4240530"/>
              <a:gd name="connsiteY9" fmla="*/ 485744 h 973964"/>
              <a:gd name="connsiteX10" fmla="*/ 3661410 w 4240530"/>
              <a:gd name="connsiteY10" fmla="*/ 417164 h 973964"/>
              <a:gd name="connsiteX11" fmla="*/ 1634490 w 4240530"/>
              <a:gd name="connsiteY11" fmla="*/ 973424 h 973964"/>
              <a:gd name="connsiteX12" fmla="*/ 0 w 4240530"/>
              <a:gd name="connsiteY12" fmla="*/ 516224 h 973964"/>
              <a:gd name="connsiteX13" fmla="*/ 0 w 4240530"/>
              <a:gd name="connsiteY13" fmla="*/ 215234 h 973964"/>
              <a:gd name="connsiteX0" fmla="*/ 0 w 4240530"/>
              <a:gd name="connsiteY0" fmla="*/ 215234 h 973964"/>
              <a:gd name="connsiteX1" fmla="*/ 521970 w 4240530"/>
              <a:gd name="connsiteY1" fmla="*/ 20924 h 973964"/>
              <a:gd name="connsiteX2" fmla="*/ 1642110 w 4240530"/>
              <a:gd name="connsiteY2" fmla="*/ 786735 h 973964"/>
              <a:gd name="connsiteX3" fmla="*/ 3646170 w 4240530"/>
              <a:gd name="connsiteY3" fmla="*/ 199994 h 973964"/>
              <a:gd name="connsiteX4" fmla="*/ 3859530 w 4240530"/>
              <a:gd name="connsiteY4" fmla="*/ 268575 h 973964"/>
              <a:gd name="connsiteX5" fmla="*/ 3939540 w 4240530"/>
              <a:gd name="connsiteY5" fmla="*/ 264764 h 973964"/>
              <a:gd name="connsiteX6" fmla="*/ 4034790 w 4240530"/>
              <a:gd name="connsiteY6" fmla="*/ 283814 h 973964"/>
              <a:gd name="connsiteX7" fmla="*/ 4240530 w 4240530"/>
              <a:gd name="connsiteY7" fmla="*/ 238094 h 973964"/>
              <a:gd name="connsiteX8" fmla="*/ 4210050 w 4240530"/>
              <a:gd name="connsiteY8" fmla="*/ 405734 h 973964"/>
              <a:gd name="connsiteX9" fmla="*/ 4015740 w 4240530"/>
              <a:gd name="connsiteY9" fmla="*/ 485744 h 973964"/>
              <a:gd name="connsiteX10" fmla="*/ 3661410 w 4240530"/>
              <a:gd name="connsiteY10" fmla="*/ 417164 h 973964"/>
              <a:gd name="connsiteX11" fmla="*/ 1634490 w 4240530"/>
              <a:gd name="connsiteY11" fmla="*/ 973424 h 973964"/>
              <a:gd name="connsiteX12" fmla="*/ 0 w 4240530"/>
              <a:gd name="connsiteY12" fmla="*/ 516224 h 973964"/>
              <a:gd name="connsiteX13" fmla="*/ 0 w 4240530"/>
              <a:gd name="connsiteY13" fmla="*/ 215234 h 973964"/>
              <a:gd name="connsiteX0" fmla="*/ 0 w 4240530"/>
              <a:gd name="connsiteY0" fmla="*/ 215234 h 1004417"/>
              <a:gd name="connsiteX1" fmla="*/ 521970 w 4240530"/>
              <a:gd name="connsiteY1" fmla="*/ 20924 h 1004417"/>
              <a:gd name="connsiteX2" fmla="*/ 1642110 w 4240530"/>
              <a:gd name="connsiteY2" fmla="*/ 786735 h 1004417"/>
              <a:gd name="connsiteX3" fmla="*/ 3646170 w 4240530"/>
              <a:gd name="connsiteY3" fmla="*/ 199994 h 1004417"/>
              <a:gd name="connsiteX4" fmla="*/ 3859530 w 4240530"/>
              <a:gd name="connsiteY4" fmla="*/ 268575 h 1004417"/>
              <a:gd name="connsiteX5" fmla="*/ 3939540 w 4240530"/>
              <a:gd name="connsiteY5" fmla="*/ 264764 h 1004417"/>
              <a:gd name="connsiteX6" fmla="*/ 4034790 w 4240530"/>
              <a:gd name="connsiteY6" fmla="*/ 283814 h 1004417"/>
              <a:gd name="connsiteX7" fmla="*/ 4240530 w 4240530"/>
              <a:gd name="connsiteY7" fmla="*/ 238094 h 1004417"/>
              <a:gd name="connsiteX8" fmla="*/ 4210050 w 4240530"/>
              <a:gd name="connsiteY8" fmla="*/ 405734 h 1004417"/>
              <a:gd name="connsiteX9" fmla="*/ 4015740 w 4240530"/>
              <a:gd name="connsiteY9" fmla="*/ 485744 h 1004417"/>
              <a:gd name="connsiteX10" fmla="*/ 3661410 w 4240530"/>
              <a:gd name="connsiteY10" fmla="*/ 417164 h 1004417"/>
              <a:gd name="connsiteX11" fmla="*/ 1630680 w 4240530"/>
              <a:gd name="connsiteY11" fmla="*/ 1003904 h 1004417"/>
              <a:gd name="connsiteX12" fmla="*/ 0 w 4240530"/>
              <a:gd name="connsiteY12" fmla="*/ 516224 h 1004417"/>
              <a:gd name="connsiteX13" fmla="*/ 0 w 4240530"/>
              <a:gd name="connsiteY13" fmla="*/ 215234 h 1004417"/>
              <a:gd name="connsiteX0" fmla="*/ 0 w 4240530"/>
              <a:gd name="connsiteY0" fmla="*/ 215234 h 1008717"/>
              <a:gd name="connsiteX1" fmla="*/ 521970 w 4240530"/>
              <a:gd name="connsiteY1" fmla="*/ 20924 h 1008717"/>
              <a:gd name="connsiteX2" fmla="*/ 1642110 w 4240530"/>
              <a:gd name="connsiteY2" fmla="*/ 786735 h 1008717"/>
              <a:gd name="connsiteX3" fmla="*/ 3646170 w 4240530"/>
              <a:gd name="connsiteY3" fmla="*/ 199994 h 1008717"/>
              <a:gd name="connsiteX4" fmla="*/ 3859530 w 4240530"/>
              <a:gd name="connsiteY4" fmla="*/ 268575 h 1008717"/>
              <a:gd name="connsiteX5" fmla="*/ 3939540 w 4240530"/>
              <a:gd name="connsiteY5" fmla="*/ 264764 h 1008717"/>
              <a:gd name="connsiteX6" fmla="*/ 4034790 w 4240530"/>
              <a:gd name="connsiteY6" fmla="*/ 283814 h 1008717"/>
              <a:gd name="connsiteX7" fmla="*/ 4240530 w 4240530"/>
              <a:gd name="connsiteY7" fmla="*/ 238094 h 1008717"/>
              <a:gd name="connsiteX8" fmla="*/ 4210050 w 4240530"/>
              <a:gd name="connsiteY8" fmla="*/ 405734 h 1008717"/>
              <a:gd name="connsiteX9" fmla="*/ 4015740 w 4240530"/>
              <a:gd name="connsiteY9" fmla="*/ 485744 h 1008717"/>
              <a:gd name="connsiteX10" fmla="*/ 3661410 w 4240530"/>
              <a:gd name="connsiteY10" fmla="*/ 417164 h 1008717"/>
              <a:gd name="connsiteX11" fmla="*/ 1630680 w 4240530"/>
              <a:gd name="connsiteY11" fmla="*/ 1003904 h 1008717"/>
              <a:gd name="connsiteX12" fmla="*/ 0 w 4240530"/>
              <a:gd name="connsiteY12" fmla="*/ 516224 h 1008717"/>
              <a:gd name="connsiteX13" fmla="*/ 0 w 4240530"/>
              <a:gd name="connsiteY13" fmla="*/ 215234 h 1008717"/>
              <a:gd name="connsiteX0" fmla="*/ 0 w 4240530"/>
              <a:gd name="connsiteY0" fmla="*/ 215234 h 1008717"/>
              <a:gd name="connsiteX1" fmla="*/ 521970 w 4240530"/>
              <a:gd name="connsiteY1" fmla="*/ 20924 h 1008717"/>
              <a:gd name="connsiteX2" fmla="*/ 1642110 w 4240530"/>
              <a:gd name="connsiteY2" fmla="*/ 786735 h 1008717"/>
              <a:gd name="connsiteX3" fmla="*/ 3646170 w 4240530"/>
              <a:gd name="connsiteY3" fmla="*/ 199994 h 1008717"/>
              <a:gd name="connsiteX4" fmla="*/ 3859530 w 4240530"/>
              <a:gd name="connsiteY4" fmla="*/ 268575 h 1008717"/>
              <a:gd name="connsiteX5" fmla="*/ 3939540 w 4240530"/>
              <a:gd name="connsiteY5" fmla="*/ 264764 h 1008717"/>
              <a:gd name="connsiteX6" fmla="*/ 4034790 w 4240530"/>
              <a:gd name="connsiteY6" fmla="*/ 283814 h 1008717"/>
              <a:gd name="connsiteX7" fmla="*/ 4240530 w 4240530"/>
              <a:gd name="connsiteY7" fmla="*/ 238094 h 1008717"/>
              <a:gd name="connsiteX8" fmla="*/ 4210050 w 4240530"/>
              <a:gd name="connsiteY8" fmla="*/ 405734 h 1008717"/>
              <a:gd name="connsiteX9" fmla="*/ 4015740 w 4240530"/>
              <a:gd name="connsiteY9" fmla="*/ 485744 h 1008717"/>
              <a:gd name="connsiteX10" fmla="*/ 3661410 w 4240530"/>
              <a:gd name="connsiteY10" fmla="*/ 417164 h 1008717"/>
              <a:gd name="connsiteX11" fmla="*/ 1630680 w 4240530"/>
              <a:gd name="connsiteY11" fmla="*/ 1003904 h 1008717"/>
              <a:gd name="connsiteX12" fmla="*/ 422910 w 4240530"/>
              <a:gd name="connsiteY12" fmla="*/ 283814 h 1008717"/>
              <a:gd name="connsiteX13" fmla="*/ 0 w 4240530"/>
              <a:gd name="connsiteY13" fmla="*/ 516224 h 1008717"/>
              <a:gd name="connsiteX14" fmla="*/ 0 w 4240530"/>
              <a:gd name="connsiteY14" fmla="*/ 215234 h 1008717"/>
              <a:gd name="connsiteX0" fmla="*/ 0 w 4309110"/>
              <a:gd name="connsiteY0" fmla="*/ 40359 h 1043392"/>
              <a:gd name="connsiteX1" fmla="*/ 590550 w 4309110"/>
              <a:gd name="connsiteY1" fmla="*/ 55599 h 1043392"/>
              <a:gd name="connsiteX2" fmla="*/ 1710690 w 4309110"/>
              <a:gd name="connsiteY2" fmla="*/ 821410 h 1043392"/>
              <a:gd name="connsiteX3" fmla="*/ 3714750 w 4309110"/>
              <a:gd name="connsiteY3" fmla="*/ 234669 h 1043392"/>
              <a:gd name="connsiteX4" fmla="*/ 3928110 w 4309110"/>
              <a:gd name="connsiteY4" fmla="*/ 303250 h 1043392"/>
              <a:gd name="connsiteX5" fmla="*/ 4008120 w 4309110"/>
              <a:gd name="connsiteY5" fmla="*/ 299439 h 1043392"/>
              <a:gd name="connsiteX6" fmla="*/ 4103370 w 4309110"/>
              <a:gd name="connsiteY6" fmla="*/ 318489 h 1043392"/>
              <a:gd name="connsiteX7" fmla="*/ 4309110 w 4309110"/>
              <a:gd name="connsiteY7" fmla="*/ 272769 h 1043392"/>
              <a:gd name="connsiteX8" fmla="*/ 4278630 w 4309110"/>
              <a:gd name="connsiteY8" fmla="*/ 440409 h 1043392"/>
              <a:gd name="connsiteX9" fmla="*/ 4084320 w 4309110"/>
              <a:gd name="connsiteY9" fmla="*/ 520419 h 1043392"/>
              <a:gd name="connsiteX10" fmla="*/ 3729990 w 4309110"/>
              <a:gd name="connsiteY10" fmla="*/ 451839 h 1043392"/>
              <a:gd name="connsiteX11" fmla="*/ 1699260 w 4309110"/>
              <a:gd name="connsiteY11" fmla="*/ 1038579 h 1043392"/>
              <a:gd name="connsiteX12" fmla="*/ 491490 w 4309110"/>
              <a:gd name="connsiteY12" fmla="*/ 318489 h 1043392"/>
              <a:gd name="connsiteX13" fmla="*/ 68580 w 4309110"/>
              <a:gd name="connsiteY13" fmla="*/ 550899 h 1043392"/>
              <a:gd name="connsiteX14" fmla="*/ 0 w 4309110"/>
              <a:gd name="connsiteY14" fmla="*/ 40359 h 1043392"/>
              <a:gd name="connsiteX0" fmla="*/ 0 w 4309110"/>
              <a:gd name="connsiteY0" fmla="*/ 40359 h 1043392"/>
              <a:gd name="connsiteX1" fmla="*/ 590550 w 4309110"/>
              <a:gd name="connsiteY1" fmla="*/ 55599 h 1043392"/>
              <a:gd name="connsiteX2" fmla="*/ 1710690 w 4309110"/>
              <a:gd name="connsiteY2" fmla="*/ 821410 h 1043392"/>
              <a:gd name="connsiteX3" fmla="*/ 3714750 w 4309110"/>
              <a:gd name="connsiteY3" fmla="*/ 234669 h 1043392"/>
              <a:gd name="connsiteX4" fmla="*/ 3928110 w 4309110"/>
              <a:gd name="connsiteY4" fmla="*/ 303250 h 1043392"/>
              <a:gd name="connsiteX5" fmla="*/ 4008120 w 4309110"/>
              <a:gd name="connsiteY5" fmla="*/ 299439 h 1043392"/>
              <a:gd name="connsiteX6" fmla="*/ 4103370 w 4309110"/>
              <a:gd name="connsiteY6" fmla="*/ 318489 h 1043392"/>
              <a:gd name="connsiteX7" fmla="*/ 4309110 w 4309110"/>
              <a:gd name="connsiteY7" fmla="*/ 272769 h 1043392"/>
              <a:gd name="connsiteX8" fmla="*/ 4278630 w 4309110"/>
              <a:gd name="connsiteY8" fmla="*/ 440409 h 1043392"/>
              <a:gd name="connsiteX9" fmla="*/ 4084320 w 4309110"/>
              <a:gd name="connsiteY9" fmla="*/ 520419 h 1043392"/>
              <a:gd name="connsiteX10" fmla="*/ 3729990 w 4309110"/>
              <a:gd name="connsiteY10" fmla="*/ 451839 h 1043392"/>
              <a:gd name="connsiteX11" fmla="*/ 1699260 w 4309110"/>
              <a:gd name="connsiteY11" fmla="*/ 1038579 h 1043392"/>
              <a:gd name="connsiteX12" fmla="*/ 491490 w 4309110"/>
              <a:gd name="connsiteY12" fmla="*/ 318489 h 1043392"/>
              <a:gd name="connsiteX13" fmla="*/ 22860 w 4309110"/>
              <a:gd name="connsiteY13" fmla="*/ 215619 h 1043392"/>
              <a:gd name="connsiteX14" fmla="*/ 0 w 4309110"/>
              <a:gd name="connsiteY14" fmla="*/ 40359 h 1043392"/>
              <a:gd name="connsiteX0" fmla="*/ 0 w 4309110"/>
              <a:gd name="connsiteY0" fmla="*/ 40359 h 1043392"/>
              <a:gd name="connsiteX1" fmla="*/ 590550 w 4309110"/>
              <a:gd name="connsiteY1" fmla="*/ 55599 h 1043392"/>
              <a:gd name="connsiteX2" fmla="*/ 1710690 w 4309110"/>
              <a:gd name="connsiteY2" fmla="*/ 821410 h 1043392"/>
              <a:gd name="connsiteX3" fmla="*/ 3714750 w 4309110"/>
              <a:gd name="connsiteY3" fmla="*/ 234669 h 1043392"/>
              <a:gd name="connsiteX4" fmla="*/ 3928110 w 4309110"/>
              <a:gd name="connsiteY4" fmla="*/ 303250 h 1043392"/>
              <a:gd name="connsiteX5" fmla="*/ 4008120 w 4309110"/>
              <a:gd name="connsiteY5" fmla="*/ 299439 h 1043392"/>
              <a:gd name="connsiteX6" fmla="*/ 4103370 w 4309110"/>
              <a:gd name="connsiteY6" fmla="*/ 318489 h 1043392"/>
              <a:gd name="connsiteX7" fmla="*/ 4309110 w 4309110"/>
              <a:gd name="connsiteY7" fmla="*/ 272769 h 1043392"/>
              <a:gd name="connsiteX8" fmla="*/ 4278630 w 4309110"/>
              <a:gd name="connsiteY8" fmla="*/ 440409 h 1043392"/>
              <a:gd name="connsiteX9" fmla="*/ 4084320 w 4309110"/>
              <a:gd name="connsiteY9" fmla="*/ 520419 h 1043392"/>
              <a:gd name="connsiteX10" fmla="*/ 3729990 w 4309110"/>
              <a:gd name="connsiteY10" fmla="*/ 451839 h 1043392"/>
              <a:gd name="connsiteX11" fmla="*/ 1699260 w 4309110"/>
              <a:gd name="connsiteY11" fmla="*/ 1038579 h 1043392"/>
              <a:gd name="connsiteX12" fmla="*/ 491490 w 4309110"/>
              <a:gd name="connsiteY12" fmla="*/ 318489 h 1043392"/>
              <a:gd name="connsiteX13" fmla="*/ 152400 w 4309110"/>
              <a:gd name="connsiteY13" fmla="*/ 329919 h 1043392"/>
              <a:gd name="connsiteX14" fmla="*/ 22860 w 4309110"/>
              <a:gd name="connsiteY14" fmla="*/ 215619 h 1043392"/>
              <a:gd name="connsiteX15" fmla="*/ 0 w 4309110"/>
              <a:gd name="connsiteY15" fmla="*/ 40359 h 1043392"/>
              <a:gd name="connsiteX0" fmla="*/ 0 w 4309110"/>
              <a:gd name="connsiteY0" fmla="*/ 33210 h 1036243"/>
              <a:gd name="connsiteX1" fmla="*/ 182880 w 4309110"/>
              <a:gd name="connsiteY1" fmla="*/ 101790 h 1036243"/>
              <a:gd name="connsiteX2" fmla="*/ 590550 w 4309110"/>
              <a:gd name="connsiteY2" fmla="*/ 48450 h 1036243"/>
              <a:gd name="connsiteX3" fmla="*/ 1710690 w 4309110"/>
              <a:gd name="connsiteY3" fmla="*/ 814261 h 1036243"/>
              <a:gd name="connsiteX4" fmla="*/ 3714750 w 4309110"/>
              <a:gd name="connsiteY4" fmla="*/ 227520 h 1036243"/>
              <a:gd name="connsiteX5" fmla="*/ 3928110 w 4309110"/>
              <a:gd name="connsiteY5" fmla="*/ 296101 h 1036243"/>
              <a:gd name="connsiteX6" fmla="*/ 4008120 w 4309110"/>
              <a:gd name="connsiteY6" fmla="*/ 292290 h 1036243"/>
              <a:gd name="connsiteX7" fmla="*/ 4103370 w 4309110"/>
              <a:gd name="connsiteY7" fmla="*/ 311340 h 1036243"/>
              <a:gd name="connsiteX8" fmla="*/ 4309110 w 4309110"/>
              <a:gd name="connsiteY8" fmla="*/ 265620 h 1036243"/>
              <a:gd name="connsiteX9" fmla="*/ 4278630 w 4309110"/>
              <a:gd name="connsiteY9" fmla="*/ 433260 h 1036243"/>
              <a:gd name="connsiteX10" fmla="*/ 4084320 w 4309110"/>
              <a:gd name="connsiteY10" fmla="*/ 513270 h 1036243"/>
              <a:gd name="connsiteX11" fmla="*/ 3729990 w 4309110"/>
              <a:gd name="connsiteY11" fmla="*/ 444690 h 1036243"/>
              <a:gd name="connsiteX12" fmla="*/ 1699260 w 4309110"/>
              <a:gd name="connsiteY12" fmla="*/ 1031430 h 1036243"/>
              <a:gd name="connsiteX13" fmla="*/ 491490 w 4309110"/>
              <a:gd name="connsiteY13" fmla="*/ 311340 h 1036243"/>
              <a:gd name="connsiteX14" fmla="*/ 152400 w 4309110"/>
              <a:gd name="connsiteY14" fmla="*/ 322770 h 1036243"/>
              <a:gd name="connsiteX15" fmla="*/ 22860 w 4309110"/>
              <a:gd name="connsiteY15" fmla="*/ 208470 h 1036243"/>
              <a:gd name="connsiteX16" fmla="*/ 0 w 4309110"/>
              <a:gd name="connsiteY16" fmla="*/ 33210 h 1036243"/>
              <a:gd name="connsiteX0" fmla="*/ 0 w 4309110"/>
              <a:gd name="connsiteY0" fmla="*/ 7134 h 1010167"/>
              <a:gd name="connsiteX1" fmla="*/ 182880 w 4309110"/>
              <a:gd name="connsiteY1" fmla="*/ 75714 h 1010167"/>
              <a:gd name="connsiteX2" fmla="*/ 590550 w 4309110"/>
              <a:gd name="connsiteY2" fmla="*/ 22374 h 1010167"/>
              <a:gd name="connsiteX3" fmla="*/ 1710690 w 4309110"/>
              <a:gd name="connsiteY3" fmla="*/ 788185 h 1010167"/>
              <a:gd name="connsiteX4" fmla="*/ 3714750 w 4309110"/>
              <a:gd name="connsiteY4" fmla="*/ 201444 h 1010167"/>
              <a:gd name="connsiteX5" fmla="*/ 3928110 w 4309110"/>
              <a:gd name="connsiteY5" fmla="*/ 270025 h 1010167"/>
              <a:gd name="connsiteX6" fmla="*/ 4008120 w 4309110"/>
              <a:gd name="connsiteY6" fmla="*/ 266214 h 1010167"/>
              <a:gd name="connsiteX7" fmla="*/ 4103370 w 4309110"/>
              <a:gd name="connsiteY7" fmla="*/ 285264 h 1010167"/>
              <a:gd name="connsiteX8" fmla="*/ 4309110 w 4309110"/>
              <a:gd name="connsiteY8" fmla="*/ 239544 h 1010167"/>
              <a:gd name="connsiteX9" fmla="*/ 4278630 w 4309110"/>
              <a:gd name="connsiteY9" fmla="*/ 407184 h 1010167"/>
              <a:gd name="connsiteX10" fmla="*/ 4084320 w 4309110"/>
              <a:gd name="connsiteY10" fmla="*/ 487194 h 1010167"/>
              <a:gd name="connsiteX11" fmla="*/ 3729990 w 4309110"/>
              <a:gd name="connsiteY11" fmla="*/ 418614 h 1010167"/>
              <a:gd name="connsiteX12" fmla="*/ 1699260 w 4309110"/>
              <a:gd name="connsiteY12" fmla="*/ 1005354 h 1010167"/>
              <a:gd name="connsiteX13" fmla="*/ 491490 w 4309110"/>
              <a:gd name="connsiteY13" fmla="*/ 285264 h 1010167"/>
              <a:gd name="connsiteX14" fmla="*/ 152400 w 4309110"/>
              <a:gd name="connsiteY14" fmla="*/ 296694 h 1010167"/>
              <a:gd name="connsiteX15" fmla="*/ 22860 w 4309110"/>
              <a:gd name="connsiteY15" fmla="*/ 182394 h 1010167"/>
              <a:gd name="connsiteX16" fmla="*/ 0 w 4309110"/>
              <a:gd name="connsiteY16" fmla="*/ 7134 h 1010167"/>
              <a:gd name="connsiteX0" fmla="*/ 0 w 4309110"/>
              <a:gd name="connsiteY0" fmla="*/ 7134 h 1010167"/>
              <a:gd name="connsiteX1" fmla="*/ 182880 w 4309110"/>
              <a:gd name="connsiteY1" fmla="*/ 75714 h 1010167"/>
              <a:gd name="connsiteX2" fmla="*/ 590550 w 4309110"/>
              <a:gd name="connsiteY2" fmla="*/ 22374 h 1010167"/>
              <a:gd name="connsiteX3" fmla="*/ 1710690 w 4309110"/>
              <a:gd name="connsiteY3" fmla="*/ 788185 h 1010167"/>
              <a:gd name="connsiteX4" fmla="*/ 3714750 w 4309110"/>
              <a:gd name="connsiteY4" fmla="*/ 201444 h 1010167"/>
              <a:gd name="connsiteX5" fmla="*/ 3928110 w 4309110"/>
              <a:gd name="connsiteY5" fmla="*/ 270025 h 1010167"/>
              <a:gd name="connsiteX6" fmla="*/ 4008120 w 4309110"/>
              <a:gd name="connsiteY6" fmla="*/ 266214 h 1010167"/>
              <a:gd name="connsiteX7" fmla="*/ 4103370 w 4309110"/>
              <a:gd name="connsiteY7" fmla="*/ 285264 h 1010167"/>
              <a:gd name="connsiteX8" fmla="*/ 4309110 w 4309110"/>
              <a:gd name="connsiteY8" fmla="*/ 239544 h 1010167"/>
              <a:gd name="connsiteX9" fmla="*/ 4278630 w 4309110"/>
              <a:gd name="connsiteY9" fmla="*/ 407184 h 1010167"/>
              <a:gd name="connsiteX10" fmla="*/ 4084320 w 4309110"/>
              <a:gd name="connsiteY10" fmla="*/ 487194 h 1010167"/>
              <a:gd name="connsiteX11" fmla="*/ 3729990 w 4309110"/>
              <a:gd name="connsiteY11" fmla="*/ 418614 h 1010167"/>
              <a:gd name="connsiteX12" fmla="*/ 1699260 w 4309110"/>
              <a:gd name="connsiteY12" fmla="*/ 1005354 h 1010167"/>
              <a:gd name="connsiteX13" fmla="*/ 571500 w 4309110"/>
              <a:gd name="connsiteY13" fmla="*/ 285264 h 1010167"/>
              <a:gd name="connsiteX14" fmla="*/ 152400 w 4309110"/>
              <a:gd name="connsiteY14" fmla="*/ 296694 h 1010167"/>
              <a:gd name="connsiteX15" fmla="*/ 22860 w 4309110"/>
              <a:gd name="connsiteY15" fmla="*/ 182394 h 1010167"/>
              <a:gd name="connsiteX16" fmla="*/ 0 w 4309110"/>
              <a:gd name="connsiteY16" fmla="*/ 7134 h 1010167"/>
              <a:gd name="connsiteX0" fmla="*/ 0 w 4309110"/>
              <a:gd name="connsiteY0" fmla="*/ 7134 h 1010167"/>
              <a:gd name="connsiteX1" fmla="*/ 182880 w 4309110"/>
              <a:gd name="connsiteY1" fmla="*/ 75714 h 1010167"/>
              <a:gd name="connsiteX2" fmla="*/ 590550 w 4309110"/>
              <a:gd name="connsiteY2" fmla="*/ 22374 h 1010167"/>
              <a:gd name="connsiteX3" fmla="*/ 1710690 w 4309110"/>
              <a:gd name="connsiteY3" fmla="*/ 788185 h 1010167"/>
              <a:gd name="connsiteX4" fmla="*/ 3714750 w 4309110"/>
              <a:gd name="connsiteY4" fmla="*/ 201444 h 1010167"/>
              <a:gd name="connsiteX5" fmla="*/ 3928110 w 4309110"/>
              <a:gd name="connsiteY5" fmla="*/ 270025 h 1010167"/>
              <a:gd name="connsiteX6" fmla="*/ 4008120 w 4309110"/>
              <a:gd name="connsiteY6" fmla="*/ 266214 h 1010167"/>
              <a:gd name="connsiteX7" fmla="*/ 4103370 w 4309110"/>
              <a:gd name="connsiteY7" fmla="*/ 285264 h 1010167"/>
              <a:gd name="connsiteX8" fmla="*/ 4309110 w 4309110"/>
              <a:gd name="connsiteY8" fmla="*/ 239544 h 1010167"/>
              <a:gd name="connsiteX9" fmla="*/ 4278630 w 4309110"/>
              <a:gd name="connsiteY9" fmla="*/ 407184 h 1010167"/>
              <a:gd name="connsiteX10" fmla="*/ 4084320 w 4309110"/>
              <a:gd name="connsiteY10" fmla="*/ 487194 h 1010167"/>
              <a:gd name="connsiteX11" fmla="*/ 3729990 w 4309110"/>
              <a:gd name="connsiteY11" fmla="*/ 418614 h 1010167"/>
              <a:gd name="connsiteX12" fmla="*/ 1699260 w 4309110"/>
              <a:gd name="connsiteY12" fmla="*/ 1005354 h 1010167"/>
              <a:gd name="connsiteX13" fmla="*/ 571500 w 4309110"/>
              <a:gd name="connsiteY13" fmla="*/ 285264 h 1010167"/>
              <a:gd name="connsiteX14" fmla="*/ 152400 w 4309110"/>
              <a:gd name="connsiteY14" fmla="*/ 296694 h 1010167"/>
              <a:gd name="connsiteX15" fmla="*/ 22860 w 4309110"/>
              <a:gd name="connsiteY15" fmla="*/ 182394 h 1010167"/>
              <a:gd name="connsiteX16" fmla="*/ 0 w 4309110"/>
              <a:gd name="connsiteY16" fmla="*/ 7134 h 1010167"/>
              <a:gd name="connsiteX0" fmla="*/ 0 w 4309110"/>
              <a:gd name="connsiteY0" fmla="*/ 7134 h 1011270"/>
              <a:gd name="connsiteX1" fmla="*/ 182880 w 4309110"/>
              <a:gd name="connsiteY1" fmla="*/ 75714 h 1011270"/>
              <a:gd name="connsiteX2" fmla="*/ 590550 w 4309110"/>
              <a:gd name="connsiteY2" fmla="*/ 22374 h 1011270"/>
              <a:gd name="connsiteX3" fmla="*/ 1710690 w 4309110"/>
              <a:gd name="connsiteY3" fmla="*/ 788185 h 1011270"/>
              <a:gd name="connsiteX4" fmla="*/ 3714750 w 4309110"/>
              <a:gd name="connsiteY4" fmla="*/ 201444 h 1011270"/>
              <a:gd name="connsiteX5" fmla="*/ 3928110 w 4309110"/>
              <a:gd name="connsiteY5" fmla="*/ 270025 h 1011270"/>
              <a:gd name="connsiteX6" fmla="*/ 4008120 w 4309110"/>
              <a:gd name="connsiteY6" fmla="*/ 266214 h 1011270"/>
              <a:gd name="connsiteX7" fmla="*/ 4103370 w 4309110"/>
              <a:gd name="connsiteY7" fmla="*/ 285264 h 1011270"/>
              <a:gd name="connsiteX8" fmla="*/ 4309110 w 4309110"/>
              <a:gd name="connsiteY8" fmla="*/ 239544 h 1011270"/>
              <a:gd name="connsiteX9" fmla="*/ 4278630 w 4309110"/>
              <a:gd name="connsiteY9" fmla="*/ 407184 h 1011270"/>
              <a:gd name="connsiteX10" fmla="*/ 4084320 w 4309110"/>
              <a:gd name="connsiteY10" fmla="*/ 487194 h 1011270"/>
              <a:gd name="connsiteX11" fmla="*/ 3729990 w 4309110"/>
              <a:gd name="connsiteY11" fmla="*/ 418614 h 1011270"/>
              <a:gd name="connsiteX12" fmla="*/ 1699260 w 4309110"/>
              <a:gd name="connsiteY12" fmla="*/ 1005354 h 1011270"/>
              <a:gd name="connsiteX13" fmla="*/ 571500 w 4309110"/>
              <a:gd name="connsiteY13" fmla="*/ 285264 h 1011270"/>
              <a:gd name="connsiteX14" fmla="*/ 152400 w 4309110"/>
              <a:gd name="connsiteY14" fmla="*/ 296694 h 1011270"/>
              <a:gd name="connsiteX15" fmla="*/ 22860 w 4309110"/>
              <a:gd name="connsiteY15" fmla="*/ 182394 h 1011270"/>
              <a:gd name="connsiteX16" fmla="*/ 0 w 4309110"/>
              <a:gd name="connsiteY16" fmla="*/ 7134 h 1011270"/>
              <a:gd name="connsiteX0" fmla="*/ 0 w 4309110"/>
              <a:gd name="connsiteY0" fmla="*/ 7134 h 1011270"/>
              <a:gd name="connsiteX1" fmla="*/ 182880 w 4309110"/>
              <a:gd name="connsiteY1" fmla="*/ 75714 h 1011270"/>
              <a:gd name="connsiteX2" fmla="*/ 590550 w 4309110"/>
              <a:gd name="connsiteY2" fmla="*/ 22374 h 1011270"/>
              <a:gd name="connsiteX3" fmla="*/ 1710690 w 4309110"/>
              <a:gd name="connsiteY3" fmla="*/ 788185 h 1011270"/>
              <a:gd name="connsiteX4" fmla="*/ 3714750 w 4309110"/>
              <a:gd name="connsiteY4" fmla="*/ 201444 h 1011270"/>
              <a:gd name="connsiteX5" fmla="*/ 3928110 w 4309110"/>
              <a:gd name="connsiteY5" fmla="*/ 270025 h 1011270"/>
              <a:gd name="connsiteX6" fmla="*/ 4008120 w 4309110"/>
              <a:gd name="connsiteY6" fmla="*/ 266214 h 1011270"/>
              <a:gd name="connsiteX7" fmla="*/ 4103370 w 4309110"/>
              <a:gd name="connsiteY7" fmla="*/ 285264 h 1011270"/>
              <a:gd name="connsiteX8" fmla="*/ 4309110 w 4309110"/>
              <a:gd name="connsiteY8" fmla="*/ 239544 h 1011270"/>
              <a:gd name="connsiteX9" fmla="*/ 4278630 w 4309110"/>
              <a:gd name="connsiteY9" fmla="*/ 407184 h 1011270"/>
              <a:gd name="connsiteX10" fmla="*/ 4084320 w 4309110"/>
              <a:gd name="connsiteY10" fmla="*/ 487194 h 1011270"/>
              <a:gd name="connsiteX11" fmla="*/ 3729990 w 4309110"/>
              <a:gd name="connsiteY11" fmla="*/ 418614 h 1011270"/>
              <a:gd name="connsiteX12" fmla="*/ 1699260 w 4309110"/>
              <a:gd name="connsiteY12" fmla="*/ 1005354 h 1011270"/>
              <a:gd name="connsiteX13" fmla="*/ 571500 w 4309110"/>
              <a:gd name="connsiteY13" fmla="*/ 285264 h 1011270"/>
              <a:gd name="connsiteX14" fmla="*/ 152400 w 4309110"/>
              <a:gd name="connsiteY14" fmla="*/ 296694 h 1011270"/>
              <a:gd name="connsiteX15" fmla="*/ 22860 w 4309110"/>
              <a:gd name="connsiteY15" fmla="*/ 182394 h 1011270"/>
              <a:gd name="connsiteX16" fmla="*/ 0 w 4309110"/>
              <a:gd name="connsiteY16" fmla="*/ 7134 h 1011270"/>
              <a:gd name="connsiteX0" fmla="*/ 0 w 4309110"/>
              <a:gd name="connsiteY0" fmla="*/ 7134 h 1011270"/>
              <a:gd name="connsiteX1" fmla="*/ 182880 w 4309110"/>
              <a:gd name="connsiteY1" fmla="*/ 75714 h 1011270"/>
              <a:gd name="connsiteX2" fmla="*/ 590550 w 4309110"/>
              <a:gd name="connsiteY2" fmla="*/ 22374 h 1011270"/>
              <a:gd name="connsiteX3" fmla="*/ 1710690 w 4309110"/>
              <a:gd name="connsiteY3" fmla="*/ 788185 h 1011270"/>
              <a:gd name="connsiteX4" fmla="*/ 3714750 w 4309110"/>
              <a:gd name="connsiteY4" fmla="*/ 201444 h 1011270"/>
              <a:gd name="connsiteX5" fmla="*/ 3928110 w 4309110"/>
              <a:gd name="connsiteY5" fmla="*/ 270025 h 1011270"/>
              <a:gd name="connsiteX6" fmla="*/ 4008120 w 4309110"/>
              <a:gd name="connsiteY6" fmla="*/ 266214 h 1011270"/>
              <a:gd name="connsiteX7" fmla="*/ 4103370 w 4309110"/>
              <a:gd name="connsiteY7" fmla="*/ 285264 h 1011270"/>
              <a:gd name="connsiteX8" fmla="*/ 4309110 w 4309110"/>
              <a:gd name="connsiteY8" fmla="*/ 239544 h 1011270"/>
              <a:gd name="connsiteX9" fmla="*/ 4278630 w 4309110"/>
              <a:gd name="connsiteY9" fmla="*/ 407184 h 1011270"/>
              <a:gd name="connsiteX10" fmla="*/ 4084320 w 4309110"/>
              <a:gd name="connsiteY10" fmla="*/ 487194 h 1011270"/>
              <a:gd name="connsiteX11" fmla="*/ 3729990 w 4309110"/>
              <a:gd name="connsiteY11" fmla="*/ 418614 h 1011270"/>
              <a:gd name="connsiteX12" fmla="*/ 1699260 w 4309110"/>
              <a:gd name="connsiteY12" fmla="*/ 1005354 h 1011270"/>
              <a:gd name="connsiteX13" fmla="*/ 571500 w 4309110"/>
              <a:gd name="connsiteY13" fmla="*/ 285264 h 1011270"/>
              <a:gd name="connsiteX14" fmla="*/ 152400 w 4309110"/>
              <a:gd name="connsiteY14" fmla="*/ 296694 h 1011270"/>
              <a:gd name="connsiteX15" fmla="*/ 22860 w 4309110"/>
              <a:gd name="connsiteY15" fmla="*/ 182394 h 1011270"/>
              <a:gd name="connsiteX16" fmla="*/ 0 w 4309110"/>
              <a:gd name="connsiteY16" fmla="*/ 7134 h 1011270"/>
              <a:gd name="connsiteX0" fmla="*/ 0 w 4309110"/>
              <a:gd name="connsiteY0" fmla="*/ 7134 h 1011270"/>
              <a:gd name="connsiteX1" fmla="*/ 182880 w 4309110"/>
              <a:gd name="connsiteY1" fmla="*/ 75714 h 1011270"/>
              <a:gd name="connsiteX2" fmla="*/ 590550 w 4309110"/>
              <a:gd name="connsiteY2" fmla="*/ 22374 h 1011270"/>
              <a:gd name="connsiteX3" fmla="*/ 1710690 w 4309110"/>
              <a:gd name="connsiteY3" fmla="*/ 788185 h 1011270"/>
              <a:gd name="connsiteX4" fmla="*/ 3714750 w 4309110"/>
              <a:gd name="connsiteY4" fmla="*/ 201444 h 1011270"/>
              <a:gd name="connsiteX5" fmla="*/ 3947160 w 4309110"/>
              <a:gd name="connsiteY5" fmla="*/ 270025 h 1011270"/>
              <a:gd name="connsiteX6" fmla="*/ 4008120 w 4309110"/>
              <a:gd name="connsiteY6" fmla="*/ 266214 h 1011270"/>
              <a:gd name="connsiteX7" fmla="*/ 4103370 w 4309110"/>
              <a:gd name="connsiteY7" fmla="*/ 285264 h 1011270"/>
              <a:gd name="connsiteX8" fmla="*/ 4309110 w 4309110"/>
              <a:gd name="connsiteY8" fmla="*/ 239544 h 1011270"/>
              <a:gd name="connsiteX9" fmla="*/ 4278630 w 4309110"/>
              <a:gd name="connsiteY9" fmla="*/ 407184 h 1011270"/>
              <a:gd name="connsiteX10" fmla="*/ 4084320 w 4309110"/>
              <a:gd name="connsiteY10" fmla="*/ 487194 h 1011270"/>
              <a:gd name="connsiteX11" fmla="*/ 3729990 w 4309110"/>
              <a:gd name="connsiteY11" fmla="*/ 418614 h 1011270"/>
              <a:gd name="connsiteX12" fmla="*/ 1699260 w 4309110"/>
              <a:gd name="connsiteY12" fmla="*/ 1005354 h 1011270"/>
              <a:gd name="connsiteX13" fmla="*/ 571500 w 4309110"/>
              <a:gd name="connsiteY13" fmla="*/ 285264 h 1011270"/>
              <a:gd name="connsiteX14" fmla="*/ 152400 w 4309110"/>
              <a:gd name="connsiteY14" fmla="*/ 296694 h 1011270"/>
              <a:gd name="connsiteX15" fmla="*/ 22860 w 4309110"/>
              <a:gd name="connsiteY15" fmla="*/ 182394 h 1011270"/>
              <a:gd name="connsiteX16" fmla="*/ 0 w 4309110"/>
              <a:gd name="connsiteY16" fmla="*/ 7134 h 1011270"/>
              <a:gd name="connsiteX0" fmla="*/ 0 w 4286250"/>
              <a:gd name="connsiteY0" fmla="*/ 7134 h 1011270"/>
              <a:gd name="connsiteX1" fmla="*/ 182880 w 4286250"/>
              <a:gd name="connsiteY1" fmla="*/ 75714 h 1011270"/>
              <a:gd name="connsiteX2" fmla="*/ 590550 w 4286250"/>
              <a:gd name="connsiteY2" fmla="*/ 22374 h 1011270"/>
              <a:gd name="connsiteX3" fmla="*/ 1710690 w 4286250"/>
              <a:gd name="connsiteY3" fmla="*/ 788185 h 1011270"/>
              <a:gd name="connsiteX4" fmla="*/ 3714750 w 4286250"/>
              <a:gd name="connsiteY4" fmla="*/ 201444 h 1011270"/>
              <a:gd name="connsiteX5" fmla="*/ 3947160 w 4286250"/>
              <a:gd name="connsiteY5" fmla="*/ 270025 h 1011270"/>
              <a:gd name="connsiteX6" fmla="*/ 4008120 w 4286250"/>
              <a:gd name="connsiteY6" fmla="*/ 266214 h 1011270"/>
              <a:gd name="connsiteX7" fmla="*/ 4103370 w 4286250"/>
              <a:gd name="connsiteY7" fmla="*/ 285264 h 1011270"/>
              <a:gd name="connsiteX8" fmla="*/ 4286250 w 4286250"/>
              <a:gd name="connsiteY8" fmla="*/ 247164 h 1011270"/>
              <a:gd name="connsiteX9" fmla="*/ 4278630 w 4286250"/>
              <a:gd name="connsiteY9" fmla="*/ 407184 h 1011270"/>
              <a:gd name="connsiteX10" fmla="*/ 4084320 w 4286250"/>
              <a:gd name="connsiteY10" fmla="*/ 487194 h 1011270"/>
              <a:gd name="connsiteX11" fmla="*/ 3729990 w 4286250"/>
              <a:gd name="connsiteY11" fmla="*/ 418614 h 1011270"/>
              <a:gd name="connsiteX12" fmla="*/ 1699260 w 4286250"/>
              <a:gd name="connsiteY12" fmla="*/ 1005354 h 1011270"/>
              <a:gd name="connsiteX13" fmla="*/ 571500 w 4286250"/>
              <a:gd name="connsiteY13" fmla="*/ 285264 h 1011270"/>
              <a:gd name="connsiteX14" fmla="*/ 152400 w 4286250"/>
              <a:gd name="connsiteY14" fmla="*/ 296694 h 1011270"/>
              <a:gd name="connsiteX15" fmla="*/ 22860 w 4286250"/>
              <a:gd name="connsiteY15" fmla="*/ 182394 h 1011270"/>
              <a:gd name="connsiteX16" fmla="*/ 0 w 4286250"/>
              <a:gd name="connsiteY16" fmla="*/ 7134 h 1011270"/>
              <a:gd name="connsiteX0" fmla="*/ 0 w 4286250"/>
              <a:gd name="connsiteY0" fmla="*/ 7134 h 1011270"/>
              <a:gd name="connsiteX1" fmla="*/ 182880 w 4286250"/>
              <a:gd name="connsiteY1" fmla="*/ 75714 h 1011270"/>
              <a:gd name="connsiteX2" fmla="*/ 590550 w 4286250"/>
              <a:gd name="connsiteY2" fmla="*/ 22374 h 1011270"/>
              <a:gd name="connsiteX3" fmla="*/ 1710690 w 4286250"/>
              <a:gd name="connsiteY3" fmla="*/ 788185 h 1011270"/>
              <a:gd name="connsiteX4" fmla="*/ 3714750 w 4286250"/>
              <a:gd name="connsiteY4" fmla="*/ 201444 h 1011270"/>
              <a:gd name="connsiteX5" fmla="*/ 3947160 w 4286250"/>
              <a:gd name="connsiteY5" fmla="*/ 270025 h 1011270"/>
              <a:gd name="connsiteX6" fmla="*/ 4008120 w 4286250"/>
              <a:gd name="connsiteY6" fmla="*/ 266214 h 1011270"/>
              <a:gd name="connsiteX7" fmla="*/ 4103370 w 4286250"/>
              <a:gd name="connsiteY7" fmla="*/ 285264 h 1011270"/>
              <a:gd name="connsiteX8" fmla="*/ 4286250 w 4286250"/>
              <a:gd name="connsiteY8" fmla="*/ 247164 h 1011270"/>
              <a:gd name="connsiteX9" fmla="*/ 4278630 w 4286250"/>
              <a:gd name="connsiteY9" fmla="*/ 407184 h 1011270"/>
              <a:gd name="connsiteX10" fmla="*/ 4084320 w 4286250"/>
              <a:gd name="connsiteY10" fmla="*/ 487194 h 1011270"/>
              <a:gd name="connsiteX11" fmla="*/ 3931920 w 4286250"/>
              <a:gd name="connsiteY11" fmla="*/ 460523 h 1011270"/>
              <a:gd name="connsiteX12" fmla="*/ 3729990 w 4286250"/>
              <a:gd name="connsiteY12" fmla="*/ 418614 h 1011270"/>
              <a:gd name="connsiteX13" fmla="*/ 1699260 w 4286250"/>
              <a:gd name="connsiteY13" fmla="*/ 1005354 h 1011270"/>
              <a:gd name="connsiteX14" fmla="*/ 571500 w 4286250"/>
              <a:gd name="connsiteY14" fmla="*/ 285264 h 1011270"/>
              <a:gd name="connsiteX15" fmla="*/ 152400 w 4286250"/>
              <a:gd name="connsiteY15" fmla="*/ 296694 h 1011270"/>
              <a:gd name="connsiteX16" fmla="*/ 22860 w 4286250"/>
              <a:gd name="connsiteY16" fmla="*/ 182394 h 1011270"/>
              <a:gd name="connsiteX17" fmla="*/ 0 w 4286250"/>
              <a:gd name="connsiteY17" fmla="*/ 7134 h 1011270"/>
              <a:gd name="connsiteX0" fmla="*/ 0 w 4286250"/>
              <a:gd name="connsiteY0" fmla="*/ 7134 h 1011270"/>
              <a:gd name="connsiteX1" fmla="*/ 182880 w 4286250"/>
              <a:gd name="connsiteY1" fmla="*/ 75714 h 1011270"/>
              <a:gd name="connsiteX2" fmla="*/ 590550 w 4286250"/>
              <a:gd name="connsiteY2" fmla="*/ 22374 h 1011270"/>
              <a:gd name="connsiteX3" fmla="*/ 1710690 w 4286250"/>
              <a:gd name="connsiteY3" fmla="*/ 788185 h 1011270"/>
              <a:gd name="connsiteX4" fmla="*/ 3714750 w 4286250"/>
              <a:gd name="connsiteY4" fmla="*/ 201444 h 1011270"/>
              <a:gd name="connsiteX5" fmla="*/ 3947160 w 4286250"/>
              <a:gd name="connsiteY5" fmla="*/ 270025 h 1011270"/>
              <a:gd name="connsiteX6" fmla="*/ 4008120 w 4286250"/>
              <a:gd name="connsiteY6" fmla="*/ 266214 h 1011270"/>
              <a:gd name="connsiteX7" fmla="*/ 4103370 w 4286250"/>
              <a:gd name="connsiteY7" fmla="*/ 285264 h 1011270"/>
              <a:gd name="connsiteX8" fmla="*/ 4286250 w 4286250"/>
              <a:gd name="connsiteY8" fmla="*/ 247164 h 1011270"/>
              <a:gd name="connsiteX9" fmla="*/ 4278630 w 4286250"/>
              <a:gd name="connsiteY9" fmla="*/ 407184 h 1011270"/>
              <a:gd name="connsiteX10" fmla="*/ 4084320 w 4286250"/>
              <a:gd name="connsiteY10" fmla="*/ 487194 h 1011270"/>
              <a:gd name="connsiteX11" fmla="*/ 3931920 w 4286250"/>
              <a:gd name="connsiteY11" fmla="*/ 460523 h 1011270"/>
              <a:gd name="connsiteX12" fmla="*/ 3729990 w 4286250"/>
              <a:gd name="connsiteY12" fmla="*/ 418614 h 1011270"/>
              <a:gd name="connsiteX13" fmla="*/ 1699260 w 4286250"/>
              <a:gd name="connsiteY13" fmla="*/ 1005354 h 1011270"/>
              <a:gd name="connsiteX14" fmla="*/ 571500 w 4286250"/>
              <a:gd name="connsiteY14" fmla="*/ 285264 h 1011270"/>
              <a:gd name="connsiteX15" fmla="*/ 152400 w 4286250"/>
              <a:gd name="connsiteY15" fmla="*/ 296694 h 1011270"/>
              <a:gd name="connsiteX16" fmla="*/ 22860 w 4286250"/>
              <a:gd name="connsiteY16" fmla="*/ 182394 h 1011270"/>
              <a:gd name="connsiteX17" fmla="*/ 0 w 4286250"/>
              <a:gd name="connsiteY17" fmla="*/ 7134 h 1011270"/>
              <a:gd name="connsiteX0" fmla="*/ 0 w 4286250"/>
              <a:gd name="connsiteY0" fmla="*/ 7134 h 1011270"/>
              <a:gd name="connsiteX1" fmla="*/ 182880 w 4286250"/>
              <a:gd name="connsiteY1" fmla="*/ 75714 h 1011270"/>
              <a:gd name="connsiteX2" fmla="*/ 590550 w 4286250"/>
              <a:gd name="connsiteY2" fmla="*/ 22374 h 1011270"/>
              <a:gd name="connsiteX3" fmla="*/ 1710690 w 4286250"/>
              <a:gd name="connsiteY3" fmla="*/ 788185 h 1011270"/>
              <a:gd name="connsiteX4" fmla="*/ 3714750 w 4286250"/>
              <a:gd name="connsiteY4" fmla="*/ 201444 h 1011270"/>
              <a:gd name="connsiteX5" fmla="*/ 3947160 w 4286250"/>
              <a:gd name="connsiteY5" fmla="*/ 270025 h 1011270"/>
              <a:gd name="connsiteX6" fmla="*/ 4008120 w 4286250"/>
              <a:gd name="connsiteY6" fmla="*/ 266214 h 1011270"/>
              <a:gd name="connsiteX7" fmla="*/ 4103370 w 4286250"/>
              <a:gd name="connsiteY7" fmla="*/ 285264 h 1011270"/>
              <a:gd name="connsiteX8" fmla="*/ 4286250 w 4286250"/>
              <a:gd name="connsiteY8" fmla="*/ 247164 h 1011270"/>
              <a:gd name="connsiteX9" fmla="*/ 4278630 w 4286250"/>
              <a:gd name="connsiteY9" fmla="*/ 407184 h 1011270"/>
              <a:gd name="connsiteX10" fmla="*/ 4084320 w 4286250"/>
              <a:gd name="connsiteY10" fmla="*/ 487194 h 1011270"/>
              <a:gd name="connsiteX11" fmla="*/ 3931920 w 4286250"/>
              <a:gd name="connsiteY11" fmla="*/ 460523 h 1011270"/>
              <a:gd name="connsiteX12" fmla="*/ 3729990 w 4286250"/>
              <a:gd name="connsiteY12" fmla="*/ 418614 h 1011270"/>
              <a:gd name="connsiteX13" fmla="*/ 1699260 w 4286250"/>
              <a:gd name="connsiteY13" fmla="*/ 1005354 h 1011270"/>
              <a:gd name="connsiteX14" fmla="*/ 571500 w 4286250"/>
              <a:gd name="connsiteY14" fmla="*/ 285264 h 1011270"/>
              <a:gd name="connsiteX15" fmla="*/ 152400 w 4286250"/>
              <a:gd name="connsiteY15" fmla="*/ 296694 h 1011270"/>
              <a:gd name="connsiteX16" fmla="*/ 22860 w 4286250"/>
              <a:gd name="connsiteY16" fmla="*/ 182394 h 1011270"/>
              <a:gd name="connsiteX17" fmla="*/ 0 w 4286250"/>
              <a:gd name="connsiteY17" fmla="*/ 7134 h 1011270"/>
              <a:gd name="connsiteX0" fmla="*/ 0 w 4286250"/>
              <a:gd name="connsiteY0" fmla="*/ 7134 h 1011270"/>
              <a:gd name="connsiteX1" fmla="*/ 182880 w 4286250"/>
              <a:gd name="connsiteY1" fmla="*/ 75714 h 1011270"/>
              <a:gd name="connsiteX2" fmla="*/ 590550 w 4286250"/>
              <a:gd name="connsiteY2" fmla="*/ 22374 h 1011270"/>
              <a:gd name="connsiteX3" fmla="*/ 1710690 w 4286250"/>
              <a:gd name="connsiteY3" fmla="*/ 788185 h 1011270"/>
              <a:gd name="connsiteX4" fmla="*/ 3714750 w 4286250"/>
              <a:gd name="connsiteY4" fmla="*/ 201444 h 1011270"/>
              <a:gd name="connsiteX5" fmla="*/ 3947160 w 4286250"/>
              <a:gd name="connsiteY5" fmla="*/ 270025 h 1011270"/>
              <a:gd name="connsiteX6" fmla="*/ 4008120 w 4286250"/>
              <a:gd name="connsiteY6" fmla="*/ 266214 h 1011270"/>
              <a:gd name="connsiteX7" fmla="*/ 4103370 w 4286250"/>
              <a:gd name="connsiteY7" fmla="*/ 285264 h 1011270"/>
              <a:gd name="connsiteX8" fmla="*/ 4286250 w 4286250"/>
              <a:gd name="connsiteY8" fmla="*/ 247164 h 1011270"/>
              <a:gd name="connsiteX9" fmla="*/ 4278630 w 4286250"/>
              <a:gd name="connsiteY9" fmla="*/ 407184 h 1011270"/>
              <a:gd name="connsiteX10" fmla="*/ 4084320 w 4286250"/>
              <a:gd name="connsiteY10" fmla="*/ 487194 h 1011270"/>
              <a:gd name="connsiteX11" fmla="*/ 4008120 w 4286250"/>
              <a:gd name="connsiteY11" fmla="*/ 456713 h 1011270"/>
              <a:gd name="connsiteX12" fmla="*/ 3729990 w 4286250"/>
              <a:gd name="connsiteY12" fmla="*/ 418614 h 1011270"/>
              <a:gd name="connsiteX13" fmla="*/ 1699260 w 4286250"/>
              <a:gd name="connsiteY13" fmla="*/ 1005354 h 1011270"/>
              <a:gd name="connsiteX14" fmla="*/ 571500 w 4286250"/>
              <a:gd name="connsiteY14" fmla="*/ 285264 h 1011270"/>
              <a:gd name="connsiteX15" fmla="*/ 152400 w 4286250"/>
              <a:gd name="connsiteY15" fmla="*/ 296694 h 1011270"/>
              <a:gd name="connsiteX16" fmla="*/ 22860 w 4286250"/>
              <a:gd name="connsiteY16" fmla="*/ 182394 h 1011270"/>
              <a:gd name="connsiteX17" fmla="*/ 0 w 4286250"/>
              <a:gd name="connsiteY17" fmla="*/ 7134 h 1011270"/>
              <a:gd name="connsiteX0" fmla="*/ 0 w 4286250"/>
              <a:gd name="connsiteY0" fmla="*/ 7134 h 1011270"/>
              <a:gd name="connsiteX1" fmla="*/ 182880 w 4286250"/>
              <a:gd name="connsiteY1" fmla="*/ 75714 h 1011270"/>
              <a:gd name="connsiteX2" fmla="*/ 590550 w 4286250"/>
              <a:gd name="connsiteY2" fmla="*/ 22374 h 1011270"/>
              <a:gd name="connsiteX3" fmla="*/ 1710690 w 4286250"/>
              <a:gd name="connsiteY3" fmla="*/ 788185 h 1011270"/>
              <a:gd name="connsiteX4" fmla="*/ 3714750 w 4286250"/>
              <a:gd name="connsiteY4" fmla="*/ 201444 h 1011270"/>
              <a:gd name="connsiteX5" fmla="*/ 3947160 w 4286250"/>
              <a:gd name="connsiteY5" fmla="*/ 270025 h 1011270"/>
              <a:gd name="connsiteX6" fmla="*/ 4008120 w 4286250"/>
              <a:gd name="connsiteY6" fmla="*/ 266214 h 1011270"/>
              <a:gd name="connsiteX7" fmla="*/ 4103370 w 4286250"/>
              <a:gd name="connsiteY7" fmla="*/ 285264 h 1011270"/>
              <a:gd name="connsiteX8" fmla="*/ 4286250 w 4286250"/>
              <a:gd name="connsiteY8" fmla="*/ 247164 h 1011270"/>
              <a:gd name="connsiteX9" fmla="*/ 4278630 w 4286250"/>
              <a:gd name="connsiteY9" fmla="*/ 407184 h 1011270"/>
              <a:gd name="connsiteX10" fmla="*/ 4091940 w 4286250"/>
              <a:gd name="connsiteY10" fmla="*/ 468144 h 1011270"/>
              <a:gd name="connsiteX11" fmla="*/ 4008120 w 4286250"/>
              <a:gd name="connsiteY11" fmla="*/ 456713 h 1011270"/>
              <a:gd name="connsiteX12" fmla="*/ 3729990 w 4286250"/>
              <a:gd name="connsiteY12" fmla="*/ 418614 h 1011270"/>
              <a:gd name="connsiteX13" fmla="*/ 1699260 w 4286250"/>
              <a:gd name="connsiteY13" fmla="*/ 1005354 h 1011270"/>
              <a:gd name="connsiteX14" fmla="*/ 571500 w 4286250"/>
              <a:gd name="connsiteY14" fmla="*/ 285264 h 1011270"/>
              <a:gd name="connsiteX15" fmla="*/ 152400 w 4286250"/>
              <a:gd name="connsiteY15" fmla="*/ 296694 h 1011270"/>
              <a:gd name="connsiteX16" fmla="*/ 22860 w 4286250"/>
              <a:gd name="connsiteY16" fmla="*/ 182394 h 1011270"/>
              <a:gd name="connsiteX17" fmla="*/ 0 w 4286250"/>
              <a:gd name="connsiteY17" fmla="*/ 7134 h 1011270"/>
              <a:gd name="connsiteX0" fmla="*/ 0 w 4286250"/>
              <a:gd name="connsiteY0" fmla="*/ 7134 h 1011270"/>
              <a:gd name="connsiteX1" fmla="*/ 182880 w 4286250"/>
              <a:gd name="connsiteY1" fmla="*/ 75714 h 1011270"/>
              <a:gd name="connsiteX2" fmla="*/ 590550 w 4286250"/>
              <a:gd name="connsiteY2" fmla="*/ 22374 h 1011270"/>
              <a:gd name="connsiteX3" fmla="*/ 1710690 w 4286250"/>
              <a:gd name="connsiteY3" fmla="*/ 788185 h 1011270"/>
              <a:gd name="connsiteX4" fmla="*/ 3714750 w 4286250"/>
              <a:gd name="connsiteY4" fmla="*/ 201444 h 1011270"/>
              <a:gd name="connsiteX5" fmla="*/ 3947160 w 4286250"/>
              <a:gd name="connsiteY5" fmla="*/ 270025 h 1011270"/>
              <a:gd name="connsiteX6" fmla="*/ 4008120 w 4286250"/>
              <a:gd name="connsiteY6" fmla="*/ 266214 h 1011270"/>
              <a:gd name="connsiteX7" fmla="*/ 4103370 w 4286250"/>
              <a:gd name="connsiteY7" fmla="*/ 285264 h 1011270"/>
              <a:gd name="connsiteX8" fmla="*/ 4286250 w 4286250"/>
              <a:gd name="connsiteY8" fmla="*/ 247164 h 1011270"/>
              <a:gd name="connsiteX9" fmla="*/ 4278630 w 4286250"/>
              <a:gd name="connsiteY9" fmla="*/ 407184 h 1011270"/>
              <a:gd name="connsiteX10" fmla="*/ 4091940 w 4286250"/>
              <a:gd name="connsiteY10" fmla="*/ 468144 h 1011270"/>
              <a:gd name="connsiteX11" fmla="*/ 4008120 w 4286250"/>
              <a:gd name="connsiteY11" fmla="*/ 456713 h 1011270"/>
              <a:gd name="connsiteX12" fmla="*/ 3943350 w 4286250"/>
              <a:gd name="connsiteY12" fmla="*/ 460523 h 1011270"/>
              <a:gd name="connsiteX13" fmla="*/ 3729990 w 4286250"/>
              <a:gd name="connsiteY13" fmla="*/ 418614 h 1011270"/>
              <a:gd name="connsiteX14" fmla="*/ 1699260 w 4286250"/>
              <a:gd name="connsiteY14" fmla="*/ 1005354 h 1011270"/>
              <a:gd name="connsiteX15" fmla="*/ 571500 w 4286250"/>
              <a:gd name="connsiteY15" fmla="*/ 285264 h 1011270"/>
              <a:gd name="connsiteX16" fmla="*/ 152400 w 4286250"/>
              <a:gd name="connsiteY16" fmla="*/ 296694 h 1011270"/>
              <a:gd name="connsiteX17" fmla="*/ 22860 w 4286250"/>
              <a:gd name="connsiteY17" fmla="*/ 182394 h 1011270"/>
              <a:gd name="connsiteX18" fmla="*/ 0 w 4286250"/>
              <a:gd name="connsiteY18" fmla="*/ 7134 h 1011270"/>
              <a:gd name="connsiteX0" fmla="*/ 0 w 4286250"/>
              <a:gd name="connsiteY0" fmla="*/ 7134 h 1011270"/>
              <a:gd name="connsiteX1" fmla="*/ 182880 w 4286250"/>
              <a:gd name="connsiteY1" fmla="*/ 75714 h 1011270"/>
              <a:gd name="connsiteX2" fmla="*/ 590550 w 4286250"/>
              <a:gd name="connsiteY2" fmla="*/ 22374 h 1011270"/>
              <a:gd name="connsiteX3" fmla="*/ 1710690 w 4286250"/>
              <a:gd name="connsiteY3" fmla="*/ 788185 h 1011270"/>
              <a:gd name="connsiteX4" fmla="*/ 3714750 w 4286250"/>
              <a:gd name="connsiteY4" fmla="*/ 201444 h 1011270"/>
              <a:gd name="connsiteX5" fmla="*/ 3947160 w 4286250"/>
              <a:gd name="connsiteY5" fmla="*/ 270025 h 1011270"/>
              <a:gd name="connsiteX6" fmla="*/ 4008120 w 4286250"/>
              <a:gd name="connsiteY6" fmla="*/ 266214 h 1011270"/>
              <a:gd name="connsiteX7" fmla="*/ 4103370 w 4286250"/>
              <a:gd name="connsiteY7" fmla="*/ 285264 h 1011270"/>
              <a:gd name="connsiteX8" fmla="*/ 4286250 w 4286250"/>
              <a:gd name="connsiteY8" fmla="*/ 247164 h 1011270"/>
              <a:gd name="connsiteX9" fmla="*/ 4278630 w 4286250"/>
              <a:gd name="connsiteY9" fmla="*/ 407184 h 1011270"/>
              <a:gd name="connsiteX10" fmla="*/ 4091940 w 4286250"/>
              <a:gd name="connsiteY10" fmla="*/ 468144 h 1011270"/>
              <a:gd name="connsiteX11" fmla="*/ 4008120 w 4286250"/>
              <a:gd name="connsiteY11" fmla="*/ 456713 h 1011270"/>
              <a:gd name="connsiteX12" fmla="*/ 3943350 w 4286250"/>
              <a:gd name="connsiteY12" fmla="*/ 460523 h 1011270"/>
              <a:gd name="connsiteX13" fmla="*/ 3729990 w 4286250"/>
              <a:gd name="connsiteY13" fmla="*/ 418614 h 1011270"/>
              <a:gd name="connsiteX14" fmla="*/ 1699260 w 4286250"/>
              <a:gd name="connsiteY14" fmla="*/ 1005354 h 1011270"/>
              <a:gd name="connsiteX15" fmla="*/ 571500 w 4286250"/>
              <a:gd name="connsiteY15" fmla="*/ 285264 h 1011270"/>
              <a:gd name="connsiteX16" fmla="*/ 152400 w 4286250"/>
              <a:gd name="connsiteY16" fmla="*/ 296694 h 1011270"/>
              <a:gd name="connsiteX17" fmla="*/ 22860 w 4286250"/>
              <a:gd name="connsiteY17" fmla="*/ 182394 h 1011270"/>
              <a:gd name="connsiteX18" fmla="*/ 0 w 4286250"/>
              <a:gd name="connsiteY18" fmla="*/ 7134 h 1011270"/>
              <a:gd name="connsiteX0" fmla="*/ 0 w 4286250"/>
              <a:gd name="connsiteY0" fmla="*/ 7134 h 1011270"/>
              <a:gd name="connsiteX1" fmla="*/ 182880 w 4286250"/>
              <a:gd name="connsiteY1" fmla="*/ 75714 h 1011270"/>
              <a:gd name="connsiteX2" fmla="*/ 590550 w 4286250"/>
              <a:gd name="connsiteY2" fmla="*/ 22374 h 1011270"/>
              <a:gd name="connsiteX3" fmla="*/ 1710690 w 4286250"/>
              <a:gd name="connsiteY3" fmla="*/ 788185 h 1011270"/>
              <a:gd name="connsiteX4" fmla="*/ 3714750 w 4286250"/>
              <a:gd name="connsiteY4" fmla="*/ 201444 h 1011270"/>
              <a:gd name="connsiteX5" fmla="*/ 3947160 w 4286250"/>
              <a:gd name="connsiteY5" fmla="*/ 270025 h 1011270"/>
              <a:gd name="connsiteX6" fmla="*/ 4008120 w 4286250"/>
              <a:gd name="connsiteY6" fmla="*/ 266214 h 1011270"/>
              <a:gd name="connsiteX7" fmla="*/ 4103370 w 4286250"/>
              <a:gd name="connsiteY7" fmla="*/ 285264 h 1011270"/>
              <a:gd name="connsiteX8" fmla="*/ 4286250 w 4286250"/>
              <a:gd name="connsiteY8" fmla="*/ 247164 h 1011270"/>
              <a:gd name="connsiteX9" fmla="*/ 4278630 w 4286250"/>
              <a:gd name="connsiteY9" fmla="*/ 407184 h 1011270"/>
              <a:gd name="connsiteX10" fmla="*/ 4091940 w 4286250"/>
              <a:gd name="connsiteY10" fmla="*/ 468144 h 1011270"/>
              <a:gd name="connsiteX11" fmla="*/ 3977640 w 4286250"/>
              <a:gd name="connsiteY11" fmla="*/ 452903 h 1011270"/>
              <a:gd name="connsiteX12" fmla="*/ 3943350 w 4286250"/>
              <a:gd name="connsiteY12" fmla="*/ 460523 h 1011270"/>
              <a:gd name="connsiteX13" fmla="*/ 3729990 w 4286250"/>
              <a:gd name="connsiteY13" fmla="*/ 418614 h 1011270"/>
              <a:gd name="connsiteX14" fmla="*/ 1699260 w 4286250"/>
              <a:gd name="connsiteY14" fmla="*/ 1005354 h 1011270"/>
              <a:gd name="connsiteX15" fmla="*/ 571500 w 4286250"/>
              <a:gd name="connsiteY15" fmla="*/ 285264 h 1011270"/>
              <a:gd name="connsiteX16" fmla="*/ 152400 w 4286250"/>
              <a:gd name="connsiteY16" fmla="*/ 296694 h 1011270"/>
              <a:gd name="connsiteX17" fmla="*/ 22860 w 4286250"/>
              <a:gd name="connsiteY17" fmla="*/ 182394 h 1011270"/>
              <a:gd name="connsiteX18" fmla="*/ 0 w 4286250"/>
              <a:gd name="connsiteY18" fmla="*/ 7134 h 1011270"/>
              <a:gd name="connsiteX0" fmla="*/ 0 w 4286250"/>
              <a:gd name="connsiteY0" fmla="*/ 7134 h 1011270"/>
              <a:gd name="connsiteX1" fmla="*/ 182880 w 4286250"/>
              <a:gd name="connsiteY1" fmla="*/ 75714 h 1011270"/>
              <a:gd name="connsiteX2" fmla="*/ 590550 w 4286250"/>
              <a:gd name="connsiteY2" fmla="*/ 22374 h 1011270"/>
              <a:gd name="connsiteX3" fmla="*/ 1710690 w 4286250"/>
              <a:gd name="connsiteY3" fmla="*/ 788185 h 1011270"/>
              <a:gd name="connsiteX4" fmla="*/ 3714750 w 4286250"/>
              <a:gd name="connsiteY4" fmla="*/ 201444 h 1011270"/>
              <a:gd name="connsiteX5" fmla="*/ 3947160 w 4286250"/>
              <a:gd name="connsiteY5" fmla="*/ 270025 h 1011270"/>
              <a:gd name="connsiteX6" fmla="*/ 4008120 w 4286250"/>
              <a:gd name="connsiteY6" fmla="*/ 266214 h 1011270"/>
              <a:gd name="connsiteX7" fmla="*/ 4103370 w 4286250"/>
              <a:gd name="connsiteY7" fmla="*/ 285264 h 1011270"/>
              <a:gd name="connsiteX8" fmla="*/ 4286250 w 4286250"/>
              <a:gd name="connsiteY8" fmla="*/ 247164 h 1011270"/>
              <a:gd name="connsiteX9" fmla="*/ 4278630 w 4286250"/>
              <a:gd name="connsiteY9" fmla="*/ 407184 h 1011270"/>
              <a:gd name="connsiteX10" fmla="*/ 4091940 w 4286250"/>
              <a:gd name="connsiteY10" fmla="*/ 468144 h 1011270"/>
              <a:gd name="connsiteX11" fmla="*/ 3996690 w 4286250"/>
              <a:gd name="connsiteY11" fmla="*/ 452903 h 1011270"/>
              <a:gd name="connsiteX12" fmla="*/ 3943350 w 4286250"/>
              <a:gd name="connsiteY12" fmla="*/ 460523 h 1011270"/>
              <a:gd name="connsiteX13" fmla="*/ 3729990 w 4286250"/>
              <a:gd name="connsiteY13" fmla="*/ 418614 h 1011270"/>
              <a:gd name="connsiteX14" fmla="*/ 1699260 w 4286250"/>
              <a:gd name="connsiteY14" fmla="*/ 1005354 h 1011270"/>
              <a:gd name="connsiteX15" fmla="*/ 571500 w 4286250"/>
              <a:gd name="connsiteY15" fmla="*/ 285264 h 1011270"/>
              <a:gd name="connsiteX16" fmla="*/ 152400 w 4286250"/>
              <a:gd name="connsiteY16" fmla="*/ 296694 h 1011270"/>
              <a:gd name="connsiteX17" fmla="*/ 22860 w 4286250"/>
              <a:gd name="connsiteY17" fmla="*/ 182394 h 1011270"/>
              <a:gd name="connsiteX18" fmla="*/ 0 w 4286250"/>
              <a:gd name="connsiteY18" fmla="*/ 7134 h 1011270"/>
              <a:gd name="connsiteX0" fmla="*/ 0 w 4286250"/>
              <a:gd name="connsiteY0" fmla="*/ 7134 h 1005354"/>
              <a:gd name="connsiteX1" fmla="*/ 182880 w 4286250"/>
              <a:gd name="connsiteY1" fmla="*/ 75714 h 1005354"/>
              <a:gd name="connsiteX2" fmla="*/ 590550 w 4286250"/>
              <a:gd name="connsiteY2" fmla="*/ 22374 h 1005354"/>
              <a:gd name="connsiteX3" fmla="*/ 1710690 w 4286250"/>
              <a:gd name="connsiteY3" fmla="*/ 788185 h 1005354"/>
              <a:gd name="connsiteX4" fmla="*/ 3714750 w 4286250"/>
              <a:gd name="connsiteY4" fmla="*/ 201444 h 1005354"/>
              <a:gd name="connsiteX5" fmla="*/ 3947160 w 4286250"/>
              <a:gd name="connsiteY5" fmla="*/ 270025 h 1005354"/>
              <a:gd name="connsiteX6" fmla="*/ 4008120 w 4286250"/>
              <a:gd name="connsiteY6" fmla="*/ 266214 h 1005354"/>
              <a:gd name="connsiteX7" fmla="*/ 4103370 w 4286250"/>
              <a:gd name="connsiteY7" fmla="*/ 285264 h 1005354"/>
              <a:gd name="connsiteX8" fmla="*/ 4286250 w 4286250"/>
              <a:gd name="connsiteY8" fmla="*/ 247164 h 1005354"/>
              <a:gd name="connsiteX9" fmla="*/ 4278630 w 4286250"/>
              <a:gd name="connsiteY9" fmla="*/ 407184 h 1005354"/>
              <a:gd name="connsiteX10" fmla="*/ 4091940 w 4286250"/>
              <a:gd name="connsiteY10" fmla="*/ 468144 h 1005354"/>
              <a:gd name="connsiteX11" fmla="*/ 3996690 w 4286250"/>
              <a:gd name="connsiteY11" fmla="*/ 452903 h 1005354"/>
              <a:gd name="connsiteX12" fmla="*/ 3943350 w 4286250"/>
              <a:gd name="connsiteY12" fmla="*/ 460523 h 1005354"/>
              <a:gd name="connsiteX13" fmla="*/ 3729990 w 4286250"/>
              <a:gd name="connsiteY13" fmla="*/ 418614 h 1005354"/>
              <a:gd name="connsiteX14" fmla="*/ 1699260 w 4286250"/>
              <a:gd name="connsiteY14" fmla="*/ 1005354 h 1005354"/>
              <a:gd name="connsiteX15" fmla="*/ 571500 w 4286250"/>
              <a:gd name="connsiteY15" fmla="*/ 285264 h 1005354"/>
              <a:gd name="connsiteX16" fmla="*/ 152400 w 4286250"/>
              <a:gd name="connsiteY16" fmla="*/ 296694 h 1005354"/>
              <a:gd name="connsiteX17" fmla="*/ 22860 w 4286250"/>
              <a:gd name="connsiteY17" fmla="*/ 182394 h 1005354"/>
              <a:gd name="connsiteX18" fmla="*/ 0 w 4286250"/>
              <a:gd name="connsiteY18" fmla="*/ 7134 h 1005354"/>
              <a:gd name="connsiteX0" fmla="*/ 0 w 4286250"/>
              <a:gd name="connsiteY0" fmla="*/ 7134 h 1005354"/>
              <a:gd name="connsiteX1" fmla="*/ 182880 w 4286250"/>
              <a:gd name="connsiteY1" fmla="*/ 75714 h 1005354"/>
              <a:gd name="connsiteX2" fmla="*/ 590550 w 4286250"/>
              <a:gd name="connsiteY2" fmla="*/ 22374 h 1005354"/>
              <a:gd name="connsiteX3" fmla="*/ 1710690 w 4286250"/>
              <a:gd name="connsiteY3" fmla="*/ 788185 h 1005354"/>
              <a:gd name="connsiteX4" fmla="*/ 3714750 w 4286250"/>
              <a:gd name="connsiteY4" fmla="*/ 201444 h 1005354"/>
              <a:gd name="connsiteX5" fmla="*/ 3947160 w 4286250"/>
              <a:gd name="connsiteY5" fmla="*/ 270025 h 1005354"/>
              <a:gd name="connsiteX6" fmla="*/ 4008120 w 4286250"/>
              <a:gd name="connsiteY6" fmla="*/ 266214 h 1005354"/>
              <a:gd name="connsiteX7" fmla="*/ 4103370 w 4286250"/>
              <a:gd name="connsiteY7" fmla="*/ 285264 h 1005354"/>
              <a:gd name="connsiteX8" fmla="*/ 4286250 w 4286250"/>
              <a:gd name="connsiteY8" fmla="*/ 247164 h 1005354"/>
              <a:gd name="connsiteX9" fmla="*/ 4278630 w 4286250"/>
              <a:gd name="connsiteY9" fmla="*/ 407184 h 1005354"/>
              <a:gd name="connsiteX10" fmla="*/ 4091940 w 4286250"/>
              <a:gd name="connsiteY10" fmla="*/ 468144 h 1005354"/>
              <a:gd name="connsiteX11" fmla="*/ 3996690 w 4286250"/>
              <a:gd name="connsiteY11" fmla="*/ 452903 h 1005354"/>
              <a:gd name="connsiteX12" fmla="*/ 3943350 w 4286250"/>
              <a:gd name="connsiteY12" fmla="*/ 460523 h 1005354"/>
              <a:gd name="connsiteX13" fmla="*/ 3729990 w 4286250"/>
              <a:gd name="connsiteY13" fmla="*/ 418614 h 1005354"/>
              <a:gd name="connsiteX14" fmla="*/ 1699260 w 4286250"/>
              <a:gd name="connsiteY14" fmla="*/ 1005354 h 1005354"/>
              <a:gd name="connsiteX15" fmla="*/ 571500 w 4286250"/>
              <a:gd name="connsiteY15" fmla="*/ 285264 h 1005354"/>
              <a:gd name="connsiteX16" fmla="*/ 152400 w 4286250"/>
              <a:gd name="connsiteY16" fmla="*/ 296694 h 1005354"/>
              <a:gd name="connsiteX17" fmla="*/ 22860 w 4286250"/>
              <a:gd name="connsiteY17" fmla="*/ 182394 h 1005354"/>
              <a:gd name="connsiteX18" fmla="*/ 0 w 4286250"/>
              <a:gd name="connsiteY18" fmla="*/ 7134 h 1005354"/>
              <a:gd name="connsiteX0" fmla="*/ 0 w 4286250"/>
              <a:gd name="connsiteY0" fmla="*/ 7134 h 1005354"/>
              <a:gd name="connsiteX1" fmla="*/ 182880 w 4286250"/>
              <a:gd name="connsiteY1" fmla="*/ 75714 h 1005354"/>
              <a:gd name="connsiteX2" fmla="*/ 590550 w 4286250"/>
              <a:gd name="connsiteY2" fmla="*/ 22374 h 1005354"/>
              <a:gd name="connsiteX3" fmla="*/ 1710690 w 4286250"/>
              <a:gd name="connsiteY3" fmla="*/ 788185 h 1005354"/>
              <a:gd name="connsiteX4" fmla="*/ 3714750 w 4286250"/>
              <a:gd name="connsiteY4" fmla="*/ 201444 h 1005354"/>
              <a:gd name="connsiteX5" fmla="*/ 3947160 w 4286250"/>
              <a:gd name="connsiteY5" fmla="*/ 270025 h 1005354"/>
              <a:gd name="connsiteX6" fmla="*/ 4008120 w 4286250"/>
              <a:gd name="connsiteY6" fmla="*/ 266214 h 1005354"/>
              <a:gd name="connsiteX7" fmla="*/ 4103370 w 4286250"/>
              <a:gd name="connsiteY7" fmla="*/ 285264 h 1005354"/>
              <a:gd name="connsiteX8" fmla="*/ 4286250 w 4286250"/>
              <a:gd name="connsiteY8" fmla="*/ 247164 h 1005354"/>
              <a:gd name="connsiteX9" fmla="*/ 4278630 w 4286250"/>
              <a:gd name="connsiteY9" fmla="*/ 407184 h 1005354"/>
              <a:gd name="connsiteX10" fmla="*/ 4091940 w 4286250"/>
              <a:gd name="connsiteY10" fmla="*/ 468144 h 1005354"/>
              <a:gd name="connsiteX11" fmla="*/ 3996690 w 4286250"/>
              <a:gd name="connsiteY11" fmla="*/ 452903 h 1005354"/>
              <a:gd name="connsiteX12" fmla="*/ 3943350 w 4286250"/>
              <a:gd name="connsiteY12" fmla="*/ 460523 h 1005354"/>
              <a:gd name="connsiteX13" fmla="*/ 3729990 w 4286250"/>
              <a:gd name="connsiteY13" fmla="*/ 418614 h 1005354"/>
              <a:gd name="connsiteX14" fmla="*/ 1699260 w 4286250"/>
              <a:gd name="connsiteY14" fmla="*/ 1005354 h 1005354"/>
              <a:gd name="connsiteX15" fmla="*/ 571500 w 4286250"/>
              <a:gd name="connsiteY15" fmla="*/ 285264 h 1005354"/>
              <a:gd name="connsiteX16" fmla="*/ 152400 w 4286250"/>
              <a:gd name="connsiteY16" fmla="*/ 296694 h 1005354"/>
              <a:gd name="connsiteX17" fmla="*/ 22860 w 4286250"/>
              <a:gd name="connsiteY17" fmla="*/ 182394 h 1005354"/>
              <a:gd name="connsiteX18" fmla="*/ 0 w 4286250"/>
              <a:gd name="connsiteY18" fmla="*/ 7134 h 1005354"/>
              <a:gd name="connsiteX0" fmla="*/ 0 w 4286250"/>
              <a:gd name="connsiteY0" fmla="*/ 7134 h 1005354"/>
              <a:gd name="connsiteX1" fmla="*/ 182880 w 4286250"/>
              <a:gd name="connsiteY1" fmla="*/ 75714 h 1005354"/>
              <a:gd name="connsiteX2" fmla="*/ 590550 w 4286250"/>
              <a:gd name="connsiteY2" fmla="*/ 22374 h 1005354"/>
              <a:gd name="connsiteX3" fmla="*/ 1710690 w 4286250"/>
              <a:gd name="connsiteY3" fmla="*/ 788185 h 1005354"/>
              <a:gd name="connsiteX4" fmla="*/ 3714750 w 4286250"/>
              <a:gd name="connsiteY4" fmla="*/ 201444 h 1005354"/>
              <a:gd name="connsiteX5" fmla="*/ 3947160 w 4286250"/>
              <a:gd name="connsiteY5" fmla="*/ 270025 h 1005354"/>
              <a:gd name="connsiteX6" fmla="*/ 4008120 w 4286250"/>
              <a:gd name="connsiteY6" fmla="*/ 266214 h 1005354"/>
              <a:gd name="connsiteX7" fmla="*/ 4103370 w 4286250"/>
              <a:gd name="connsiteY7" fmla="*/ 285264 h 1005354"/>
              <a:gd name="connsiteX8" fmla="*/ 4286250 w 4286250"/>
              <a:gd name="connsiteY8" fmla="*/ 247164 h 1005354"/>
              <a:gd name="connsiteX9" fmla="*/ 4278630 w 4286250"/>
              <a:gd name="connsiteY9" fmla="*/ 407184 h 1005354"/>
              <a:gd name="connsiteX10" fmla="*/ 4091940 w 4286250"/>
              <a:gd name="connsiteY10" fmla="*/ 468144 h 1005354"/>
              <a:gd name="connsiteX11" fmla="*/ 3996690 w 4286250"/>
              <a:gd name="connsiteY11" fmla="*/ 452903 h 1005354"/>
              <a:gd name="connsiteX12" fmla="*/ 3943350 w 4286250"/>
              <a:gd name="connsiteY12" fmla="*/ 460523 h 1005354"/>
              <a:gd name="connsiteX13" fmla="*/ 3729990 w 4286250"/>
              <a:gd name="connsiteY13" fmla="*/ 418614 h 1005354"/>
              <a:gd name="connsiteX14" fmla="*/ 1699260 w 4286250"/>
              <a:gd name="connsiteY14" fmla="*/ 1005354 h 1005354"/>
              <a:gd name="connsiteX15" fmla="*/ 571500 w 4286250"/>
              <a:gd name="connsiteY15" fmla="*/ 285264 h 1005354"/>
              <a:gd name="connsiteX16" fmla="*/ 152400 w 4286250"/>
              <a:gd name="connsiteY16" fmla="*/ 296694 h 1005354"/>
              <a:gd name="connsiteX17" fmla="*/ 22860 w 4286250"/>
              <a:gd name="connsiteY17" fmla="*/ 182394 h 1005354"/>
              <a:gd name="connsiteX18" fmla="*/ 0 w 4286250"/>
              <a:gd name="connsiteY18" fmla="*/ 7134 h 1005354"/>
              <a:gd name="connsiteX0" fmla="*/ 0 w 4286250"/>
              <a:gd name="connsiteY0" fmla="*/ 7134 h 1005354"/>
              <a:gd name="connsiteX1" fmla="*/ 182880 w 4286250"/>
              <a:gd name="connsiteY1" fmla="*/ 75714 h 1005354"/>
              <a:gd name="connsiteX2" fmla="*/ 590550 w 4286250"/>
              <a:gd name="connsiteY2" fmla="*/ 22374 h 1005354"/>
              <a:gd name="connsiteX3" fmla="*/ 1710690 w 4286250"/>
              <a:gd name="connsiteY3" fmla="*/ 788185 h 1005354"/>
              <a:gd name="connsiteX4" fmla="*/ 3714750 w 4286250"/>
              <a:gd name="connsiteY4" fmla="*/ 201444 h 1005354"/>
              <a:gd name="connsiteX5" fmla="*/ 3947160 w 4286250"/>
              <a:gd name="connsiteY5" fmla="*/ 270025 h 1005354"/>
              <a:gd name="connsiteX6" fmla="*/ 4008120 w 4286250"/>
              <a:gd name="connsiteY6" fmla="*/ 266214 h 1005354"/>
              <a:gd name="connsiteX7" fmla="*/ 4103370 w 4286250"/>
              <a:gd name="connsiteY7" fmla="*/ 285264 h 1005354"/>
              <a:gd name="connsiteX8" fmla="*/ 4286250 w 4286250"/>
              <a:gd name="connsiteY8" fmla="*/ 247164 h 1005354"/>
              <a:gd name="connsiteX9" fmla="*/ 4278630 w 4286250"/>
              <a:gd name="connsiteY9" fmla="*/ 407184 h 1005354"/>
              <a:gd name="connsiteX10" fmla="*/ 4091940 w 4286250"/>
              <a:gd name="connsiteY10" fmla="*/ 468144 h 1005354"/>
              <a:gd name="connsiteX11" fmla="*/ 3996690 w 4286250"/>
              <a:gd name="connsiteY11" fmla="*/ 452903 h 1005354"/>
              <a:gd name="connsiteX12" fmla="*/ 3943350 w 4286250"/>
              <a:gd name="connsiteY12" fmla="*/ 460523 h 1005354"/>
              <a:gd name="connsiteX13" fmla="*/ 3729990 w 4286250"/>
              <a:gd name="connsiteY13" fmla="*/ 418614 h 1005354"/>
              <a:gd name="connsiteX14" fmla="*/ 1699260 w 4286250"/>
              <a:gd name="connsiteY14" fmla="*/ 1005354 h 1005354"/>
              <a:gd name="connsiteX15" fmla="*/ 571500 w 4286250"/>
              <a:gd name="connsiteY15" fmla="*/ 285264 h 1005354"/>
              <a:gd name="connsiteX16" fmla="*/ 152400 w 4286250"/>
              <a:gd name="connsiteY16" fmla="*/ 296694 h 1005354"/>
              <a:gd name="connsiteX17" fmla="*/ 22860 w 4286250"/>
              <a:gd name="connsiteY17" fmla="*/ 182394 h 1005354"/>
              <a:gd name="connsiteX18" fmla="*/ 0 w 4286250"/>
              <a:gd name="connsiteY18" fmla="*/ 7134 h 1005354"/>
              <a:gd name="connsiteX0" fmla="*/ 0 w 4286250"/>
              <a:gd name="connsiteY0" fmla="*/ 7134 h 1005354"/>
              <a:gd name="connsiteX1" fmla="*/ 182880 w 4286250"/>
              <a:gd name="connsiteY1" fmla="*/ 75714 h 1005354"/>
              <a:gd name="connsiteX2" fmla="*/ 586740 w 4286250"/>
              <a:gd name="connsiteY2" fmla="*/ 64284 h 1005354"/>
              <a:gd name="connsiteX3" fmla="*/ 1710690 w 4286250"/>
              <a:gd name="connsiteY3" fmla="*/ 788185 h 1005354"/>
              <a:gd name="connsiteX4" fmla="*/ 3714750 w 4286250"/>
              <a:gd name="connsiteY4" fmla="*/ 201444 h 1005354"/>
              <a:gd name="connsiteX5" fmla="*/ 3947160 w 4286250"/>
              <a:gd name="connsiteY5" fmla="*/ 270025 h 1005354"/>
              <a:gd name="connsiteX6" fmla="*/ 4008120 w 4286250"/>
              <a:gd name="connsiteY6" fmla="*/ 266214 h 1005354"/>
              <a:gd name="connsiteX7" fmla="*/ 4103370 w 4286250"/>
              <a:gd name="connsiteY7" fmla="*/ 285264 h 1005354"/>
              <a:gd name="connsiteX8" fmla="*/ 4286250 w 4286250"/>
              <a:gd name="connsiteY8" fmla="*/ 247164 h 1005354"/>
              <a:gd name="connsiteX9" fmla="*/ 4278630 w 4286250"/>
              <a:gd name="connsiteY9" fmla="*/ 407184 h 1005354"/>
              <a:gd name="connsiteX10" fmla="*/ 4091940 w 4286250"/>
              <a:gd name="connsiteY10" fmla="*/ 468144 h 1005354"/>
              <a:gd name="connsiteX11" fmla="*/ 3996690 w 4286250"/>
              <a:gd name="connsiteY11" fmla="*/ 452903 h 1005354"/>
              <a:gd name="connsiteX12" fmla="*/ 3943350 w 4286250"/>
              <a:gd name="connsiteY12" fmla="*/ 460523 h 1005354"/>
              <a:gd name="connsiteX13" fmla="*/ 3729990 w 4286250"/>
              <a:gd name="connsiteY13" fmla="*/ 418614 h 1005354"/>
              <a:gd name="connsiteX14" fmla="*/ 1699260 w 4286250"/>
              <a:gd name="connsiteY14" fmla="*/ 1005354 h 1005354"/>
              <a:gd name="connsiteX15" fmla="*/ 571500 w 4286250"/>
              <a:gd name="connsiteY15" fmla="*/ 285264 h 1005354"/>
              <a:gd name="connsiteX16" fmla="*/ 152400 w 4286250"/>
              <a:gd name="connsiteY16" fmla="*/ 296694 h 1005354"/>
              <a:gd name="connsiteX17" fmla="*/ 22860 w 4286250"/>
              <a:gd name="connsiteY17" fmla="*/ 182394 h 1005354"/>
              <a:gd name="connsiteX18" fmla="*/ 0 w 4286250"/>
              <a:gd name="connsiteY18" fmla="*/ 7134 h 1005354"/>
              <a:gd name="connsiteX0" fmla="*/ 0 w 4286250"/>
              <a:gd name="connsiteY0" fmla="*/ 7134 h 1005354"/>
              <a:gd name="connsiteX1" fmla="*/ 182880 w 4286250"/>
              <a:gd name="connsiteY1" fmla="*/ 75714 h 1005354"/>
              <a:gd name="connsiteX2" fmla="*/ 575310 w 4286250"/>
              <a:gd name="connsiteY2" fmla="*/ 37614 h 1005354"/>
              <a:gd name="connsiteX3" fmla="*/ 1710690 w 4286250"/>
              <a:gd name="connsiteY3" fmla="*/ 788185 h 1005354"/>
              <a:gd name="connsiteX4" fmla="*/ 3714750 w 4286250"/>
              <a:gd name="connsiteY4" fmla="*/ 201444 h 1005354"/>
              <a:gd name="connsiteX5" fmla="*/ 3947160 w 4286250"/>
              <a:gd name="connsiteY5" fmla="*/ 270025 h 1005354"/>
              <a:gd name="connsiteX6" fmla="*/ 4008120 w 4286250"/>
              <a:gd name="connsiteY6" fmla="*/ 266214 h 1005354"/>
              <a:gd name="connsiteX7" fmla="*/ 4103370 w 4286250"/>
              <a:gd name="connsiteY7" fmla="*/ 285264 h 1005354"/>
              <a:gd name="connsiteX8" fmla="*/ 4286250 w 4286250"/>
              <a:gd name="connsiteY8" fmla="*/ 247164 h 1005354"/>
              <a:gd name="connsiteX9" fmla="*/ 4278630 w 4286250"/>
              <a:gd name="connsiteY9" fmla="*/ 407184 h 1005354"/>
              <a:gd name="connsiteX10" fmla="*/ 4091940 w 4286250"/>
              <a:gd name="connsiteY10" fmla="*/ 468144 h 1005354"/>
              <a:gd name="connsiteX11" fmla="*/ 3996690 w 4286250"/>
              <a:gd name="connsiteY11" fmla="*/ 452903 h 1005354"/>
              <a:gd name="connsiteX12" fmla="*/ 3943350 w 4286250"/>
              <a:gd name="connsiteY12" fmla="*/ 460523 h 1005354"/>
              <a:gd name="connsiteX13" fmla="*/ 3729990 w 4286250"/>
              <a:gd name="connsiteY13" fmla="*/ 418614 h 1005354"/>
              <a:gd name="connsiteX14" fmla="*/ 1699260 w 4286250"/>
              <a:gd name="connsiteY14" fmla="*/ 1005354 h 1005354"/>
              <a:gd name="connsiteX15" fmla="*/ 571500 w 4286250"/>
              <a:gd name="connsiteY15" fmla="*/ 285264 h 1005354"/>
              <a:gd name="connsiteX16" fmla="*/ 152400 w 4286250"/>
              <a:gd name="connsiteY16" fmla="*/ 296694 h 1005354"/>
              <a:gd name="connsiteX17" fmla="*/ 22860 w 4286250"/>
              <a:gd name="connsiteY17" fmla="*/ 182394 h 1005354"/>
              <a:gd name="connsiteX18" fmla="*/ 0 w 4286250"/>
              <a:gd name="connsiteY18" fmla="*/ 7134 h 1005354"/>
              <a:gd name="connsiteX0" fmla="*/ 0 w 4286250"/>
              <a:gd name="connsiteY0" fmla="*/ 6922 h 1005142"/>
              <a:gd name="connsiteX1" fmla="*/ 133350 w 4286250"/>
              <a:gd name="connsiteY1" fmla="*/ 79312 h 1005142"/>
              <a:gd name="connsiteX2" fmla="*/ 575310 w 4286250"/>
              <a:gd name="connsiteY2" fmla="*/ 37402 h 1005142"/>
              <a:gd name="connsiteX3" fmla="*/ 1710690 w 4286250"/>
              <a:gd name="connsiteY3" fmla="*/ 787973 h 1005142"/>
              <a:gd name="connsiteX4" fmla="*/ 3714750 w 4286250"/>
              <a:gd name="connsiteY4" fmla="*/ 201232 h 1005142"/>
              <a:gd name="connsiteX5" fmla="*/ 3947160 w 4286250"/>
              <a:gd name="connsiteY5" fmla="*/ 269813 h 1005142"/>
              <a:gd name="connsiteX6" fmla="*/ 4008120 w 4286250"/>
              <a:gd name="connsiteY6" fmla="*/ 266002 h 1005142"/>
              <a:gd name="connsiteX7" fmla="*/ 4103370 w 4286250"/>
              <a:gd name="connsiteY7" fmla="*/ 285052 h 1005142"/>
              <a:gd name="connsiteX8" fmla="*/ 4286250 w 4286250"/>
              <a:gd name="connsiteY8" fmla="*/ 246952 h 1005142"/>
              <a:gd name="connsiteX9" fmla="*/ 4278630 w 4286250"/>
              <a:gd name="connsiteY9" fmla="*/ 406972 h 1005142"/>
              <a:gd name="connsiteX10" fmla="*/ 4091940 w 4286250"/>
              <a:gd name="connsiteY10" fmla="*/ 467932 h 1005142"/>
              <a:gd name="connsiteX11" fmla="*/ 3996690 w 4286250"/>
              <a:gd name="connsiteY11" fmla="*/ 452691 h 1005142"/>
              <a:gd name="connsiteX12" fmla="*/ 3943350 w 4286250"/>
              <a:gd name="connsiteY12" fmla="*/ 460311 h 1005142"/>
              <a:gd name="connsiteX13" fmla="*/ 3729990 w 4286250"/>
              <a:gd name="connsiteY13" fmla="*/ 418402 h 1005142"/>
              <a:gd name="connsiteX14" fmla="*/ 1699260 w 4286250"/>
              <a:gd name="connsiteY14" fmla="*/ 1005142 h 1005142"/>
              <a:gd name="connsiteX15" fmla="*/ 571500 w 4286250"/>
              <a:gd name="connsiteY15" fmla="*/ 285052 h 1005142"/>
              <a:gd name="connsiteX16" fmla="*/ 152400 w 4286250"/>
              <a:gd name="connsiteY16" fmla="*/ 296482 h 1005142"/>
              <a:gd name="connsiteX17" fmla="*/ 22860 w 4286250"/>
              <a:gd name="connsiteY17" fmla="*/ 182182 h 1005142"/>
              <a:gd name="connsiteX18" fmla="*/ 0 w 4286250"/>
              <a:gd name="connsiteY18" fmla="*/ 6922 h 1005142"/>
              <a:gd name="connsiteX0" fmla="*/ 0 w 4286250"/>
              <a:gd name="connsiteY0" fmla="*/ 6532 h 1004752"/>
              <a:gd name="connsiteX1" fmla="*/ 156210 w 4286250"/>
              <a:gd name="connsiteY1" fmla="*/ 86542 h 1004752"/>
              <a:gd name="connsiteX2" fmla="*/ 575310 w 4286250"/>
              <a:gd name="connsiteY2" fmla="*/ 37012 h 1004752"/>
              <a:gd name="connsiteX3" fmla="*/ 1710690 w 4286250"/>
              <a:gd name="connsiteY3" fmla="*/ 787583 h 1004752"/>
              <a:gd name="connsiteX4" fmla="*/ 3714750 w 4286250"/>
              <a:gd name="connsiteY4" fmla="*/ 200842 h 1004752"/>
              <a:gd name="connsiteX5" fmla="*/ 3947160 w 4286250"/>
              <a:gd name="connsiteY5" fmla="*/ 269423 h 1004752"/>
              <a:gd name="connsiteX6" fmla="*/ 4008120 w 4286250"/>
              <a:gd name="connsiteY6" fmla="*/ 265612 h 1004752"/>
              <a:gd name="connsiteX7" fmla="*/ 4103370 w 4286250"/>
              <a:gd name="connsiteY7" fmla="*/ 284662 h 1004752"/>
              <a:gd name="connsiteX8" fmla="*/ 4286250 w 4286250"/>
              <a:gd name="connsiteY8" fmla="*/ 246562 h 1004752"/>
              <a:gd name="connsiteX9" fmla="*/ 4278630 w 4286250"/>
              <a:gd name="connsiteY9" fmla="*/ 406582 h 1004752"/>
              <a:gd name="connsiteX10" fmla="*/ 4091940 w 4286250"/>
              <a:gd name="connsiteY10" fmla="*/ 467542 h 1004752"/>
              <a:gd name="connsiteX11" fmla="*/ 3996690 w 4286250"/>
              <a:gd name="connsiteY11" fmla="*/ 452301 h 1004752"/>
              <a:gd name="connsiteX12" fmla="*/ 3943350 w 4286250"/>
              <a:gd name="connsiteY12" fmla="*/ 459921 h 1004752"/>
              <a:gd name="connsiteX13" fmla="*/ 3729990 w 4286250"/>
              <a:gd name="connsiteY13" fmla="*/ 418012 h 1004752"/>
              <a:gd name="connsiteX14" fmla="*/ 1699260 w 4286250"/>
              <a:gd name="connsiteY14" fmla="*/ 1004752 h 1004752"/>
              <a:gd name="connsiteX15" fmla="*/ 571500 w 4286250"/>
              <a:gd name="connsiteY15" fmla="*/ 284662 h 1004752"/>
              <a:gd name="connsiteX16" fmla="*/ 152400 w 4286250"/>
              <a:gd name="connsiteY16" fmla="*/ 296092 h 1004752"/>
              <a:gd name="connsiteX17" fmla="*/ 22860 w 4286250"/>
              <a:gd name="connsiteY17" fmla="*/ 181792 h 1004752"/>
              <a:gd name="connsiteX18" fmla="*/ 0 w 4286250"/>
              <a:gd name="connsiteY18" fmla="*/ 6532 h 1004752"/>
              <a:gd name="connsiteX0" fmla="*/ 0 w 4286250"/>
              <a:gd name="connsiteY0" fmla="*/ 6532 h 1004752"/>
              <a:gd name="connsiteX1" fmla="*/ 156210 w 4286250"/>
              <a:gd name="connsiteY1" fmla="*/ 86542 h 1004752"/>
              <a:gd name="connsiteX2" fmla="*/ 575310 w 4286250"/>
              <a:gd name="connsiteY2" fmla="*/ 37012 h 1004752"/>
              <a:gd name="connsiteX3" fmla="*/ 1710690 w 4286250"/>
              <a:gd name="connsiteY3" fmla="*/ 787583 h 1004752"/>
              <a:gd name="connsiteX4" fmla="*/ 3714750 w 4286250"/>
              <a:gd name="connsiteY4" fmla="*/ 200842 h 1004752"/>
              <a:gd name="connsiteX5" fmla="*/ 3947160 w 4286250"/>
              <a:gd name="connsiteY5" fmla="*/ 269423 h 1004752"/>
              <a:gd name="connsiteX6" fmla="*/ 4008120 w 4286250"/>
              <a:gd name="connsiteY6" fmla="*/ 265612 h 1004752"/>
              <a:gd name="connsiteX7" fmla="*/ 4103370 w 4286250"/>
              <a:gd name="connsiteY7" fmla="*/ 284662 h 1004752"/>
              <a:gd name="connsiteX8" fmla="*/ 4286250 w 4286250"/>
              <a:gd name="connsiteY8" fmla="*/ 246562 h 1004752"/>
              <a:gd name="connsiteX9" fmla="*/ 4278630 w 4286250"/>
              <a:gd name="connsiteY9" fmla="*/ 406582 h 1004752"/>
              <a:gd name="connsiteX10" fmla="*/ 4091940 w 4286250"/>
              <a:gd name="connsiteY10" fmla="*/ 467542 h 1004752"/>
              <a:gd name="connsiteX11" fmla="*/ 3996690 w 4286250"/>
              <a:gd name="connsiteY11" fmla="*/ 452301 h 1004752"/>
              <a:gd name="connsiteX12" fmla="*/ 3943350 w 4286250"/>
              <a:gd name="connsiteY12" fmla="*/ 459921 h 1004752"/>
              <a:gd name="connsiteX13" fmla="*/ 3729990 w 4286250"/>
              <a:gd name="connsiteY13" fmla="*/ 418012 h 1004752"/>
              <a:gd name="connsiteX14" fmla="*/ 1699260 w 4286250"/>
              <a:gd name="connsiteY14" fmla="*/ 1004752 h 1004752"/>
              <a:gd name="connsiteX15" fmla="*/ 541020 w 4286250"/>
              <a:gd name="connsiteY15" fmla="*/ 250372 h 1004752"/>
              <a:gd name="connsiteX16" fmla="*/ 152400 w 4286250"/>
              <a:gd name="connsiteY16" fmla="*/ 296092 h 1004752"/>
              <a:gd name="connsiteX17" fmla="*/ 22860 w 4286250"/>
              <a:gd name="connsiteY17" fmla="*/ 181792 h 1004752"/>
              <a:gd name="connsiteX18" fmla="*/ 0 w 4286250"/>
              <a:gd name="connsiteY18" fmla="*/ 6532 h 1004752"/>
              <a:gd name="connsiteX0" fmla="*/ 0 w 4286250"/>
              <a:gd name="connsiteY0" fmla="*/ 6532 h 1004752"/>
              <a:gd name="connsiteX1" fmla="*/ 156210 w 4286250"/>
              <a:gd name="connsiteY1" fmla="*/ 86542 h 1004752"/>
              <a:gd name="connsiteX2" fmla="*/ 575310 w 4286250"/>
              <a:gd name="connsiteY2" fmla="*/ 37012 h 1004752"/>
              <a:gd name="connsiteX3" fmla="*/ 1710690 w 4286250"/>
              <a:gd name="connsiteY3" fmla="*/ 787583 h 1004752"/>
              <a:gd name="connsiteX4" fmla="*/ 3714750 w 4286250"/>
              <a:gd name="connsiteY4" fmla="*/ 200842 h 1004752"/>
              <a:gd name="connsiteX5" fmla="*/ 3947160 w 4286250"/>
              <a:gd name="connsiteY5" fmla="*/ 269423 h 1004752"/>
              <a:gd name="connsiteX6" fmla="*/ 4008120 w 4286250"/>
              <a:gd name="connsiteY6" fmla="*/ 265612 h 1004752"/>
              <a:gd name="connsiteX7" fmla="*/ 4103370 w 4286250"/>
              <a:gd name="connsiteY7" fmla="*/ 284662 h 1004752"/>
              <a:gd name="connsiteX8" fmla="*/ 4286250 w 4286250"/>
              <a:gd name="connsiteY8" fmla="*/ 246562 h 1004752"/>
              <a:gd name="connsiteX9" fmla="*/ 4278630 w 4286250"/>
              <a:gd name="connsiteY9" fmla="*/ 406582 h 1004752"/>
              <a:gd name="connsiteX10" fmla="*/ 4091940 w 4286250"/>
              <a:gd name="connsiteY10" fmla="*/ 467542 h 1004752"/>
              <a:gd name="connsiteX11" fmla="*/ 3996690 w 4286250"/>
              <a:gd name="connsiteY11" fmla="*/ 452301 h 1004752"/>
              <a:gd name="connsiteX12" fmla="*/ 3943350 w 4286250"/>
              <a:gd name="connsiteY12" fmla="*/ 459921 h 1004752"/>
              <a:gd name="connsiteX13" fmla="*/ 3729990 w 4286250"/>
              <a:gd name="connsiteY13" fmla="*/ 418012 h 1004752"/>
              <a:gd name="connsiteX14" fmla="*/ 1699260 w 4286250"/>
              <a:gd name="connsiteY14" fmla="*/ 1004752 h 1004752"/>
              <a:gd name="connsiteX15" fmla="*/ 525780 w 4286250"/>
              <a:gd name="connsiteY15" fmla="*/ 227512 h 1004752"/>
              <a:gd name="connsiteX16" fmla="*/ 152400 w 4286250"/>
              <a:gd name="connsiteY16" fmla="*/ 296092 h 1004752"/>
              <a:gd name="connsiteX17" fmla="*/ 22860 w 4286250"/>
              <a:gd name="connsiteY17" fmla="*/ 181792 h 1004752"/>
              <a:gd name="connsiteX18" fmla="*/ 0 w 4286250"/>
              <a:gd name="connsiteY18" fmla="*/ 6532 h 1004752"/>
              <a:gd name="connsiteX0" fmla="*/ 0 w 4286250"/>
              <a:gd name="connsiteY0" fmla="*/ 6532 h 1004752"/>
              <a:gd name="connsiteX1" fmla="*/ 156210 w 4286250"/>
              <a:gd name="connsiteY1" fmla="*/ 86542 h 1004752"/>
              <a:gd name="connsiteX2" fmla="*/ 560070 w 4286250"/>
              <a:gd name="connsiteY2" fmla="*/ 37012 h 1004752"/>
              <a:gd name="connsiteX3" fmla="*/ 1710690 w 4286250"/>
              <a:gd name="connsiteY3" fmla="*/ 787583 h 1004752"/>
              <a:gd name="connsiteX4" fmla="*/ 3714750 w 4286250"/>
              <a:gd name="connsiteY4" fmla="*/ 200842 h 1004752"/>
              <a:gd name="connsiteX5" fmla="*/ 3947160 w 4286250"/>
              <a:gd name="connsiteY5" fmla="*/ 269423 h 1004752"/>
              <a:gd name="connsiteX6" fmla="*/ 4008120 w 4286250"/>
              <a:gd name="connsiteY6" fmla="*/ 265612 h 1004752"/>
              <a:gd name="connsiteX7" fmla="*/ 4103370 w 4286250"/>
              <a:gd name="connsiteY7" fmla="*/ 284662 h 1004752"/>
              <a:gd name="connsiteX8" fmla="*/ 4286250 w 4286250"/>
              <a:gd name="connsiteY8" fmla="*/ 246562 h 1004752"/>
              <a:gd name="connsiteX9" fmla="*/ 4278630 w 4286250"/>
              <a:gd name="connsiteY9" fmla="*/ 406582 h 1004752"/>
              <a:gd name="connsiteX10" fmla="*/ 4091940 w 4286250"/>
              <a:gd name="connsiteY10" fmla="*/ 467542 h 1004752"/>
              <a:gd name="connsiteX11" fmla="*/ 3996690 w 4286250"/>
              <a:gd name="connsiteY11" fmla="*/ 452301 h 1004752"/>
              <a:gd name="connsiteX12" fmla="*/ 3943350 w 4286250"/>
              <a:gd name="connsiteY12" fmla="*/ 459921 h 1004752"/>
              <a:gd name="connsiteX13" fmla="*/ 3729990 w 4286250"/>
              <a:gd name="connsiteY13" fmla="*/ 418012 h 1004752"/>
              <a:gd name="connsiteX14" fmla="*/ 1699260 w 4286250"/>
              <a:gd name="connsiteY14" fmla="*/ 1004752 h 1004752"/>
              <a:gd name="connsiteX15" fmla="*/ 525780 w 4286250"/>
              <a:gd name="connsiteY15" fmla="*/ 227512 h 1004752"/>
              <a:gd name="connsiteX16" fmla="*/ 152400 w 4286250"/>
              <a:gd name="connsiteY16" fmla="*/ 296092 h 1004752"/>
              <a:gd name="connsiteX17" fmla="*/ 22860 w 4286250"/>
              <a:gd name="connsiteY17" fmla="*/ 181792 h 1004752"/>
              <a:gd name="connsiteX18" fmla="*/ 0 w 4286250"/>
              <a:gd name="connsiteY18" fmla="*/ 6532 h 1004752"/>
              <a:gd name="connsiteX0" fmla="*/ 0 w 4286250"/>
              <a:gd name="connsiteY0" fmla="*/ 6532 h 1004752"/>
              <a:gd name="connsiteX1" fmla="*/ 156210 w 4286250"/>
              <a:gd name="connsiteY1" fmla="*/ 86542 h 1004752"/>
              <a:gd name="connsiteX2" fmla="*/ 560070 w 4286250"/>
              <a:gd name="connsiteY2" fmla="*/ 37012 h 1004752"/>
              <a:gd name="connsiteX3" fmla="*/ 1710690 w 4286250"/>
              <a:gd name="connsiteY3" fmla="*/ 787583 h 1004752"/>
              <a:gd name="connsiteX4" fmla="*/ 3714750 w 4286250"/>
              <a:gd name="connsiteY4" fmla="*/ 200842 h 1004752"/>
              <a:gd name="connsiteX5" fmla="*/ 3947160 w 4286250"/>
              <a:gd name="connsiteY5" fmla="*/ 269423 h 1004752"/>
              <a:gd name="connsiteX6" fmla="*/ 4008120 w 4286250"/>
              <a:gd name="connsiteY6" fmla="*/ 265612 h 1004752"/>
              <a:gd name="connsiteX7" fmla="*/ 4103370 w 4286250"/>
              <a:gd name="connsiteY7" fmla="*/ 284662 h 1004752"/>
              <a:gd name="connsiteX8" fmla="*/ 4286250 w 4286250"/>
              <a:gd name="connsiteY8" fmla="*/ 246562 h 1004752"/>
              <a:gd name="connsiteX9" fmla="*/ 4278630 w 4286250"/>
              <a:gd name="connsiteY9" fmla="*/ 406582 h 1004752"/>
              <a:gd name="connsiteX10" fmla="*/ 4091940 w 4286250"/>
              <a:gd name="connsiteY10" fmla="*/ 467542 h 1004752"/>
              <a:gd name="connsiteX11" fmla="*/ 3996690 w 4286250"/>
              <a:gd name="connsiteY11" fmla="*/ 452301 h 1004752"/>
              <a:gd name="connsiteX12" fmla="*/ 3943350 w 4286250"/>
              <a:gd name="connsiteY12" fmla="*/ 459921 h 1004752"/>
              <a:gd name="connsiteX13" fmla="*/ 3729990 w 4286250"/>
              <a:gd name="connsiteY13" fmla="*/ 418012 h 1004752"/>
              <a:gd name="connsiteX14" fmla="*/ 1699260 w 4286250"/>
              <a:gd name="connsiteY14" fmla="*/ 1004752 h 1004752"/>
              <a:gd name="connsiteX15" fmla="*/ 525780 w 4286250"/>
              <a:gd name="connsiteY15" fmla="*/ 227512 h 1004752"/>
              <a:gd name="connsiteX16" fmla="*/ 156210 w 4286250"/>
              <a:gd name="connsiteY16" fmla="*/ 261802 h 1004752"/>
              <a:gd name="connsiteX17" fmla="*/ 22860 w 4286250"/>
              <a:gd name="connsiteY17" fmla="*/ 181792 h 1004752"/>
              <a:gd name="connsiteX18" fmla="*/ 0 w 4286250"/>
              <a:gd name="connsiteY18" fmla="*/ 6532 h 1004752"/>
              <a:gd name="connsiteX0" fmla="*/ 0 w 4286250"/>
              <a:gd name="connsiteY0" fmla="*/ 0 h 998220"/>
              <a:gd name="connsiteX1" fmla="*/ 156210 w 4286250"/>
              <a:gd name="connsiteY1" fmla="*/ 80010 h 998220"/>
              <a:gd name="connsiteX2" fmla="*/ 560070 w 4286250"/>
              <a:gd name="connsiteY2" fmla="*/ 30480 h 998220"/>
              <a:gd name="connsiteX3" fmla="*/ 1710690 w 4286250"/>
              <a:gd name="connsiteY3" fmla="*/ 781051 h 998220"/>
              <a:gd name="connsiteX4" fmla="*/ 3714750 w 4286250"/>
              <a:gd name="connsiteY4" fmla="*/ 194310 h 998220"/>
              <a:gd name="connsiteX5" fmla="*/ 3947160 w 4286250"/>
              <a:gd name="connsiteY5" fmla="*/ 262891 h 998220"/>
              <a:gd name="connsiteX6" fmla="*/ 4008120 w 4286250"/>
              <a:gd name="connsiteY6" fmla="*/ 259080 h 998220"/>
              <a:gd name="connsiteX7" fmla="*/ 4103370 w 4286250"/>
              <a:gd name="connsiteY7" fmla="*/ 278130 h 998220"/>
              <a:gd name="connsiteX8" fmla="*/ 4286250 w 4286250"/>
              <a:gd name="connsiteY8" fmla="*/ 240030 h 998220"/>
              <a:gd name="connsiteX9" fmla="*/ 4278630 w 4286250"/>
              <a:gd name="connsiteY9" fmla="*/ 400050 h 998220"/>
              <a:gd name="connsiteX10" fmla="*/ 4091940 w 4286250"/>
              <a:gd name="connsiteY10" fmla="*/ 461010 h 998220"/>
              <a:gd name="connsiteX11" fmla="*/ 3996690 w 4286250"/>
              <a:gd name="connsiteY11" fmla="*/ 445769 h 998220"/>
              <a:gd name="connsiteX12" fmla="*/ 3943350 w 4286250"/>
              <a:gd name="connsiteY12" fmla="*/ 453389 h 998220"/>
              <a:gd name="connsiteX13" fmla="*/ 3729990 w 4286250"/>
              <a:gd name="connsiteY13" fmla="*/ 411480 h 998220"/>
              <a:gd name="connsiteX14" fmla="*/ 1699260 w 4286250"/>
              <a:gd name="connsiteY14" fmla="*/ 998220 h 998220"/>
              <a:gd name="connsiteX15" fmla="*/ 525780 w 4286250"/>
              <a:gd name="connsiteY15" fmla="*/ 220980 h 998220"/>
              <a:gd name="connsiteX16" fmla="*/ 156210 w 4286250"/>
              <a:gd name="connsiteY16" fmla="*/ 255270 h 998220"/>
              <a:gd name="connsiteX17" fmla="*/ 22860 w 4286250"/>
              <a:gd name="connsiteY17" fmla="*/ 175260 h 998220"/>
              <a:gd name="connsiteX18" fmla="*/ 0 w 4286250"/>
              <a:gd name="connsiteY18" fmla="*/ 0 h 998220"/>
              <a:gd name="connsiteX0" fmla="*/ 0 w 4274820"/>
              <a:gd name="connsiteY0" fmla="*/ 0 h 998220"/>
              <a:gd name="connsiteX1" fmla="*/ 144780 w 4274820"/>
              <a:gd name="connsiteY1" fmla="*/ 80010 h 998220"/>
              <a:gd name="connsiteX2" fmla="*/ 548640 w 4274820"/>
              <a:gd name="connsiteY2" fmla="*/ 30480 h 998220"/>
              <a:gd name="connsiteX3" fmla="*/ 1699260 w 4274820"/>
              <a:gd name="connsiteY3" fmla="*/ 781051 h 998220"/>
              <a:gd name="connsiteX4" fmla="*/ 3703320 w 4274820"/>
              <a:gd name="connsiteY4" fmla="*/ 194310 h 998220"/>
              <a:gd name="connsiteX5" fmla="*/ 3935730 w 4274820"/>
              <a:gd name="connsiteY5" fmla="*/ 262891 h 998220"/>
              <a:gd name="connsiteX6" fmla="*/ 3996690 w 4274820"/>
              <a:gd name="connsiteY6" fmla="*/ 259080 h 998220"/>
              <a:gd name="connsiteX7" fmla="*/ 4091940 w 4274820"/>
              <a:gd name="connsiteY7" fmla="*/ 278130 h 998220"/>
              <a:gd name="connsiteX8" fmla="*/ 4274820 w 4274820"/>
              <a:gd name="connsiteY8" fmla="*/ 240030 h 998220"/>
              <a:gd name="connsiteX9" fmla="*/ 4267200 w 4274820"/>
              <a:gd name="connsiteY9" fmla="*/ 400050 h 998220"/>
              <a:gd name="connsiteX10" fmla="*/ 4080510 w 4274820"/>
              <a:gd name="connsiteY10" fmla="*/ 461010 h 998220"/>
              <a:gd name="connsiteX11" fmla="*/ 3985260 w 4274820"/>
              <a:gd name="connsiteY11" fmla="*/ 445769 h 998220"/>
              <a:gd name="connsiteX12" fmla="*/ 3931920 w 4274820"/>
              <a:gd name="connsiteY12" fmla="*/ 453389 h 998220"/>
              <a:gd name="connsiteX13" fmla="*/ 3718560 w 4274820"/>
              <a:gd name="connsiteY13" fmla="*/ 411480 h 998220"/>
              <a:gd name="connsiteX14" fmla="*/ 1687830 w 4274820"/>
              <a:gd name="connsiteY14" fmla="*/ 998220 h 998220"/>
              <a:gd name="connsiteX15" fmla="*/ 514350 w 4274820"/>
              <a:gd name="connsiteY15" fmla="*/ 220980 h 998220"/>
              <a:gd name="connsiteX16" fmla="*/ 144780 w 4274820"/>
              <a:gd name="connsiteY16" fmla="*/ 255270 h 998220"/>
              <a:gd name="connsiteX17" fmla="*/ 11430 w 4274820"/>
              <a:gd name="connsiteY17" fmla="*/ 175260 h 998220"/>
              <a:gd name="connsiteX18" fmla="*/ 0 w 4274820"/>
              <a:gd name="connsiteY18" fmla="*/ 0 h 99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74820" h="998220">
                <a:moveTo>
                  <a:pt x="0" y="0"/>
                </a:moveTo>
                <a:cubicBezTo>
                  <a:pt x="43815" y="7620"/>
                  <a:pt x="46355" y="77470"/>
                  <a:pt x="144780" y="80010"/>
                </a:cubicBezTo>
                <a:cubicBezTo>
                  <a:pt x="243205" y="82550"/>
                  <a:pt x="337820" y="59055"/>
                  <a:pt x="548640" y="30480"/>
                </a:cubicBezTo>
                <a:cubicBezTo>
                  <a:pt x="801370" y="165735"/>
                  <a:pt x="1263650" y="502286"/>
                  <a:pt x="1699260" y="781051"/>
                </a:cubicBezTo>
                <a:cubicBezTo>
                  <a:pt x="2268855" y="702311"/>
                  <a:pt x="3318510" y="280670"/>
                  <a:pt x="3703320" y="194310"/>
                </a:cubicBezTo>
                <a:cubicBezTo>
                  <a:pt x="3816985" y="222250"/>
                  <a:pt x="3886835" y="262891"/>
                  <a:pt x="3935730" y="262891"/>
                </a:cubicBezTo>
                <a:cubicBezTo>
                  <a:pt x="3982720" y="259716"/>
                  <a:pt x="3952875" y="255270"/>
                  <a:pt x="3996690" y="259080"/>
                </a:cubicBezTo>
                <a:cubicBezTo>
                  <a:pt x="4036695" y="251460"/>
                  <a:pt x="4033520" y="285750"/>
                  <a:pt x="4091940" y="278130"/>
                </a:cubicBezTo>
                <a:lnTo>
                  <a:pt x="4274820" y="240030"/>
                </a:lnTo>
                <a:lnTo>
                  <a:pt x="4267200" y="400050"/>
                </a:lnTo>
                <a:lnTo>
                  <a:pt x="4080510" y="461010"/>
                </a:lnTo>
                <a:cubicBezTo>
                  <a:pt x="4022725" y="469900"/>
                  <a:pt x="4044315" y="457199"/>
                  <a:pt x="3985260" y="445769"/>
                </a:cubicBezTo>
                <a:cubicBezTo>
                  <a:pt x="3960495" y="444499"/>
                  <a:pt x="3978275" y="459739"/>
                  <a:pt x="3931920" y="453389"/>
                </a:cubicBezTo>
                <a:cubicBezTo>
                  <a:pt x="3885565" y="447039"/>
                  <a:pt x="3879215" y="434975"/>
                  <a:pt x="3718560" y="411480"/>
                </a:cubicBezTo>
                <a:cubicBezTo>
                  <a:pt x="3150870" y="558800"/>
                  <a:pt x="1931670" y="984250"/>
                  <a:pt x="1687830" y="998220"/>
                </a:cubicBezTo>
                <a:cubicBezTo>
                  <a:pt x="1358900" y="781050"/>
                  <a:pt x="808990" y="392430"/>
                  <a:pt x="514350" y="220980"/>
                </a:cubicBezTo>
                <a:cubicBezTo>
                  <a:pt x="444500" y="217170"/>
                  <a:pt x="237490" y="274320"/>
                  <a:pt x="144780" y="255270"/>
                </a:cubicBezTo>
                <a:lnTo>
                  <a:pt x="11430" y="175260"/>
                </a:lnTo>
                <a:lnTo>
                  <a:pt x="0" y="0"/>
                </a:lnTo>
                <a:close/>
              </a:path>
            </a:pathLst>
          </a:custGeom>
          <a:solidFill>
            <a:schemeClr val="bg1">
              <a:alpha val="29000"/>
            </a:schemeClr>
          </a:solidFill>
          <a:ln w="3175">
            <a:solidFill>
              <a:srgbClr val="C00000">
                <a:alpha val="21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821764" y="2586277"/>
            <a:ext cx="3362960" cy="17289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2" name="Group 11"/>
          <p:cNvGrpSpPr>
            <a:grpSpLocks/>
          </p:cNvGrpSpPr>
          <p:nvPr/>
        </p:nvGrpSpPr>
        <p:grpSpPr bwMode="auto">
          <a:xfrm>
            <a:off x="-38100" y="800100"/>
            <a:ext cx="9182100" cy="541338"/>
            <a:chOff x="-37509" y="800100"/>
            <a:chExt cx="9181509" cy="541138"/>
          </a:xfrm>
        </p:grpSpPr>
        <p:sp>
          <p:nvSpPr>
            <p:cNvPr id="13" name="Rectangle 12"/>
            <p:cNvSpPr/>
            <p:nvPr/>
          </p:nvSpPr>
          <p:spPr>
            <a:xfrm>
              <a:off x="589" y="822317"/>
              <a:ext cx="9143411" cy="51892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 name="Flowchart: Data 6"/>
            <p:cNvSpPr/>
            <p:nvPr/>
          </p:nvSpPr>
          <p:spPr>
            <a:xfrm>
              <a:off x="-13699" y="808035"/>
              <a:ext cx="871482" cy="53320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274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3 w 3726"/>
                <a:gd name="connsiteY0" fmla="*/ 10593 h 10593"/>
                <a:gd name="connsiteX1" fmla="*/ 0 w 3726"/>
                <a:gd name="connsiteY1" fmla="*/ 148 h 10593"/>
                <a:gd name="connsiteX2" fmla="*/ 3726 w 3726"/>
                <a:gd name="connsiteY2" fmla="*/ 0 h 10593"/>
                <a:gd name="connsiteX3" fmla="*/ 1726 w 3726"/>
                <a:gd name="connsiteY3" fmla="*/ 10000 h 10593"/>
                <a:gd name="connsiteX4" fmla="*/ 3 w 3726"/>
                <a:gd name="connsiteY4" fmla="*/ 10593 h 10593"/>
                <a:gd name="connsiteX0" fmla="*/ 0 w 10171"/>
                <a:gd name="connsiteY0" fmla="*/ 9720 h 9720"/>
                <a:gd name="connsiteX1" fmla="*/ 171 w 10171"/>
                <a:gd name="connsiteY1" fmla="*/ 140 h 9720"/>
                <a:gd name="connsiteX2" fmla="*/ 10171 w 10171"/>
                <a:gd name="connsiteY2" fmla="*/ 0 h 9720"/>
                <a:gd name="connsiteX3" fmla="*/ 4803 w 10171"/>
                <a:gd name="connsiteY3" fmla="*/ 9440 h 9720"/>
                <a:gd name="connsiteX4" fmla="*/ 0 w 10171"/>
                <a:gd name="connsiteY4" fmla="*/ 9720 h 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9720">
                  <a:moveTo>
                    <a:pt x="0" y="9720"/>
                  </a:moveTo>
                  <a:cubicBezTo>
                    <a:pt x="-3" y="6433"/>
                    <a:pt x="174" y="3427"/>
                    <a:pt x="171" y="140"/>
                  </a:cubicBezTo>
                  <a:lnTo>
                    <a:pt x="10171" y="0"/>
                  </a:lnTo>
                  <a:lnTo>
                    <a:pt x="4803" y="9440"/>
                  </a:lnTo>
                  <a:lnTo>
                    <a:pt x="0" y="9720"/>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Flowchart: Data 9"/>
            <p:cNvSpPr/>
            <p:nvPr/>
          </p:nvSpPr>
          <p:spPr>
            <a:xfrm>
              <a:off x="-37509" y="800100"/>
              <a:ext cx="623848" cy="5189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545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0 w 2475"/>
                <a:gd name="connsiteY0" fmla="*/ 10000 h 10000"/>
                <a:gd name="connsiteX1" fmla="*/ 20 w 2475"/>
                <a:gd name="connsiteY1" fmla="*/ 148 h 10000"/>
                <a:gd name="connsiteX2" fmla="*/ 2475 w 2475"/>
                <a:gd name="connsiteY2" fmla="*/ 0 h 10000"/>
                <a:gd name="connsiteX3" fmla="*/ 475 w 2475"/>
                <a:gd name="connsiteY3" fmla="*/ 10000 h 10000"/>
                <a:gd name="connsiteX4" fmla="*/ 0 w 24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 h="10000">
                  <a:moveTo>
                    <a:pt x="0" y="10000"/>
                  </a:moveTo>
                  <a:cubicBezTo>
                    <a:pt x="7" y="6716"/>
                    <a:pt x="13" y="3432"/>
                    <a:pt x="20" y="148"/>
                  </a:cubicBezTo>
                  <a:lnTo>
                    <a:pt x="2475" y="0"/>
                  </a:lnTo>
                  <a:lnTo>
                    <a:pt x="475" y="10000"/>
                  </a:lnTo>
                  <a:lnTo>
                    <a:pt x="0" y="10000"/>
                  </a:lnTo>
                  <a:close/>
                </a:path>
              </a:pathLst>
            </a:custGeom>
            <a:solidFill>
              <a:srgbClr val="00805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Flowchart: Data 13"/>
            <p:cNvSpPr/>
            <p:nvPr/>
          </p:nvSpPr>
          <p:spPr>
            <a:xfrm>
              <a:off x="6516857"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Flowchart: Data 13"/>
            <p:cNvSpPr/>
            <p:nvPr/>
          </p:nvSpPr>
          <p:spPr>
            <a:xfrm>
              <a:off x="6794651"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Flowchart: Data 13"/>
            <p:cNvSpPr/>
            <p:nvPr/>
          </p:nvSpPr>
          <p:spPr>
            <a:xfrm>
              <a:off x="7086732"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Flowchart: Data 13"/>
            <p:cNvSpPr/>
            <p:nvPr/>
          </p:nvSpPr>
          <p:spPr>
            <a:xfrm>
              <a:off x="7385163" y="815969"/>
              <a:ext cx="557177"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0" name="TextBox 20"/>
          <p:cNvSpPr txBox="1">
            <a:spLocks noChangeArrowheads="1"/>
          </p:cNvSpPr>
          <p:nvPr/>
        </p:nvSpPr>
        <p:spPr bwMode="auto">
          <a:xfrm>
            <a:off x="857250" y="839788"/>
            <a:ext cx="25163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r>
              <a:rPr lang="en-US" altLang="en-US" sz="2400" dirty="0" smtClean="0">
                <a:latin typeface="Franklin Gothic Medium" panose="020B0603020102020204" pitchFamily="34" charset="0"/>
                <a:cs typeface="Aharoni" panose="02010803020104030203" pitchFamily="2" charset="-79"/>
              </a:rPr>
              <a:t>Example Problem</a:t>
            </a:r>
            <a:endParaRPr lang="en-US" altLang="en-US" dirty="0">
              <a:latin typeface="Franklin Gothic Medium" panose="020B0603020102020204" pitchFamily="34" charset="0"/>
              <a:cs typeface="Aharoni" panose="02010803020104030203" pitchFamily="2" charset="-79"/>
            </a:endParaRPr>
          </a:p>
        </p:txBody>
      </p:sp>
      <p:sp>
        <p:nvSpPr>
          <p:cNvPr id="22" name="Flowchart: Data 13"/>
          <p:cNvSpPr/>
          <p:nvPr/>
        </p:nvSpPr>
        <p:spPr>
          <a:xfrm>
            <a:off x="6230938" y="815975"/>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TextBox 22"/>
          <p:cNvSpPr txBox="1"/>
          <p:nvPr/>
        </p:nvSpPr>
        <p:spPr>
          <a:xfrm>
            <a:off x="1112838" y="1557338"/>
            <a:ext cx="7764462" cy="923330"/>
          </a:xfrm>
          <a:prstGeom prst="rect">
            <a:avLst/>
          </a:prstGeom>
          <a:noFill/>
        </p:spPr>
        <p:txBody>
          <a:bodyPr>
            <a:spAutoFit/>
          </a:bodyPr>
          <a:lstStyle/>
          <a:p>
            <a:pPr marL="285750" indent="-285750">
              <a:buFont typeface="Wingdings" panose="05000000000000000000" pitchFamily="2" charset="2"/>
              <a:buChar char="q"/>
              <a:defRPr/>
            </a:pPr>
            <a:r>
              <a:rPr lang="en-US" dirty="0"/>
              <a:t>Reservoir Simulation Model</a:t>
            </a:r>
          </a:p>
          <a:p>
            <a:pPr marL="742950" lvl="1" indent="-285750">
              <a:buFont typeface="Wingdings" panose="05000000000000000000" pitchFamily="2" charset="2"/>
              <a:buChar char="§"/>
              <a:defRPr/>
            </a:pPr>
            <a:r>
              <a:rPr lang="en-US" dirty="0"/>
              <a:t>Numerical representation for field and wells data.</a:t>
            </a:r>
          </a:p>
          <a:p>
            <a:pPr marL="742950" lvl="1" indent="-285750">
              <a:buFont typeface="Wingdings" panose="05000000000000000000" pitchFamily="2" charset="2"/>
              <a:buChar char="§"/>
              <a:defRPr/>
            </a:pPr>
            <a:r>
              <a:rPr lang="en-US" dirty="0"/>
              <a:t>Provide a </a:t>
            </a:r>
            <a:r>
              <a:rPr lang="en-US" b="1" dirty="0"/>
              <a:t>forecast</a:t>
            </a:r>
            <a:r>
              <a:rPr lang="en-US" dirty="0"/>
              <a:t> for changes in the field.</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7263" y="2696568"/>
            <a:ext cx="4010037" cy="1717675"/>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20444" b="38333"/>
          <a:stretch/>
        </p:blipFill>
        <p:spPr>
          <a:xfrm>
            <a:off x="273844" y="3921165"/>
            <a:ext cx="5132626" cy="282702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8035" y="5217781"/>
            <a:ext cx="400289" cy="565778"/>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54789">
            <a:off x="1177603" y="5055971"/>
            <a:ext cx="279822" cy="395507"/>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5835" y="4781052"/>
            <a:ext cx="277727" cy="392546"/>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1556" y="4834627"/>
            <a:ext cx="353244" cy="499285"/>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557851">
            <a:off x="1455193" y="4811951"/>
            <a:ext cx="264007" cy="373154"/>
          </a:xfrm>
          <a:prstGeom prst="rect">
            <a:avLst/>
          </a:prstGeom>
        </p:spPr>
      </p:pic>
      <p:sp>
        <p:nvSpPr>
          <p:cNvPr id="21" name="Flowchart: Data 13"/>
          <p:cNvSpPr/>
          <p:nvPr/>
        </p:nvSpPr>
        <p:spPr>
          <a:xfrm>
            <a:off x="7091430" y="833975"/>
            <a:ext cx="555625" cy="5254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5590" y="2648214"/>
            <a:ext cx="828142" cy="1170515"/>
          </a:xfrm>
          <a:prstGeom prst="rect">
            <a:avLst/>
          </a:prstGeom>
        </p:spPr>
      </p:pic>
      <p:pic>
        <p:nvPicPr>
          <p:cNvPr id="39" name="Picture 38"/>
          <p:cNvPicPr>
            <a:picLocks noChangeAspect="1"/>
          </p:cNvPicPr>
          <p:nvPr/>
        </p:nvPicPr>
        <p:blipFill rotWithShape="1">
          <a:blip r:embed="rId6">
            <a:extLst>
              <a:ext uri="{28A0092B-C50C-407E-A947-70E740481C1C}">
                <a14:useLocalDpi xmlns:a14="http://schemas.microsoft.com/office/drawing/2010/main" val="0"/>
              </a:ext>
            </a:extLst>
          </a:blip>
          <a:srcRect l="15579" t="5514" r="15062" b="4386"/>
          <a:stretch/>
        </p:blipFill>
        <p:spPr>
          <a:xfrm>
            <a:off x="3215538" y="2771947"/>
            <a:ext cx="714172" cy="1014227"/>
          </a:xfrm>
          <a:prstGeom prst="rect">
            <a:avLst/>
          </a:prstGeom>
          <a:effectLst>
            <a:outerShdw blurRad="50800" dist="38100" dir="10800000" algn="r" rotWithShape="0">
              <a:prstClr val="black">
                <a:alpha val="40000"/>
              </a:prstClr>
            </a:outerShdw>
          </a:effectLst>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567" y="2791152"/>
            <a:ext cx="1133373" cy="1098805"/>
          </a:xfrm>
          <a:prstGeom prst="rect">
            <a:avLst/>
          </a:prstGeom>
        </p:spPr>
      </p:pic>
      <p:sp>
        <p:nvSpPr>
          <p:cNvPr id="11" name="TextBox 10"/>
          <p:cNvSpPr txBox="1"/>
          <p:nvPr/>
        </p:nvSpPr>
        <p:spPr>
          <a:xfrm>
            <a:off x="1496259" y="3840282"/>
            <a:ext cx="1864613" cy="369332"/>
          </a:xfrm>
          <a:prstGeom prst="rect">
            <a:avLst/>
          </a:prstGeom>
          <a:noFill/>
        </p:spPr>
        <p:txBody>
          <a:bodyPr wrap="none" rtlCol="0">
            <a:spAutoFit/>
          </a:bodyPr>
          <a:lstStyle/>
          <a:p>
            <a:r>
              <a:rPr lang="en-US" dirty="0"/>
              <a:t>Reservoir Model</a:t>
            </a:r>
          </a:p>
        </p:txBody>
      </p:sp>
      <p:sp>
        <p:nvSpPr>
          <p:cNvPr id="32" name="TextBox 31"/>
          <p:cNvSpPr txBox="1"/>
          <p:nvPr/>
        </p:nvSpPr>
        <p:spPr>
          <a:xfrm>
            <a:off x="1941906" y="3110071"/>
            <a:ext cx="319318" cy="369332"/>
          </a:xfrm>
          <a:prstGeom prst="rect">
            <a:avLst/>
          </a:prstGeom>
          <a:noFill/>
        </p:spPr>
        <p:txBody>
          <a:bodyPr wrap="none" rtlCol="0">
            <a:spAutoFit/>
          </a:bodyPr>
          <a:lstStyle/>
          <a:p>
            <a:r>
              <a:rPr lang="en-US" dirty="0"/>
              <a:t>+</a:t>
            </a:r>
          </a:p>
        </p:txBody>
      </p:sp>
      <p:sp>
        <p:nvSpPr>
          <p:cNvPr id="40" name="TextBox 39"/>
          <p:cNvSpPr txBox="1"/>
          <p:nvPr/>
        </p:nvSpPr>
        <p:spPr>
          <a:xfrm>
            <a:off x="2840157" y="3110071"/>
            <a:ext cx="319318" cy="369332"/>
          </a:xfrm>
          <a:prstGeom prst="rect">
            <a:avLst/>
          </a:prstGeom>
          <a:noFill/>
        </p:spPr>
        <p:txBody>
          <a:bodyPr wrap="none" rtlCol="0">
            <a:spAutoFit/>
          </a:bodyPr>
          <a:lstStyle/>
          <a:p>
            <a:r>
              <a:rPr lang="en-US" dirty="0"/>
              <a:t>+</a:t>
            </a:r>
          </a:p>
        </p:txBody>
      </p:sp>
      <p:pic>
        <p:nvPicPr>
          <p:cNvPr id="35" name="Picture 34"/>
          <p:cNvPicPr>
            <a:picLocks noChangeAspect="1"/>
          </p:cNvPicPr>
          <p:nvPr/>
        </p:nvPicPr>
        <p:blipFill rotWithShape="1">
          <a:blip r:embed="rId8">
            <a:extLst>
              <a:ext uri="{28A0092B-C50C-407E-A947-70E740481C1C}">
                <a14:useLocalDpi xmlns:a14="http://schemas.microsoft.com/office/drawing/2010/main" val="0"/>
              </a:ext>
            </a:extLst>
          </a:blip>
          <a:srcRect t="3107" r="521" b="15652"/>
          <a:stretch/>
        </p:blipFill>
        <p:spPr>
          <a:xfrm>
            <a:off x="4835688" y="2560319"/>
            <a:ext cx="4074632" cy="2082801"/>
          </a:xfrm>
          <a:prstGeom prst="rect">
            <a:avLst/>
          </a:prstGeom>
        </p:spPr>
      </p:pic>
      <p:grpSp>
        <p:nvGrpSpPr>
          <p:cNvPr id="36" name="Group 35"/>
          <p:cNvGrpSpPr/>
          <p:nvPr/>
        </p:nvGrpSpPr>
        <p:grpSpPr>
          <a:xfrm>
            <a:off x="4244340" y="4813378"/>
            <a:ext cx="4287572" cy="1750951"/>
            <a:chOff x="4244340" y="4813378"/>
            <a:chExt cx="4287572" cy="1750951"/>
          </a:xfrm>
        </p:grpSpPr>
        <p:sp>
          <p:nvSpPr>
            <p:cNvPr id="3" name="Cube 2"/>
            <p:cNvSpPr/>
            <p:nvPr/>
          </p:nvSpPr>
          <p:spPr>
            <a:xfrm>
              <a:off x="5814378" y="4998528"/>
              <a:ext cx="1257935" cy="1292265"/>
            </a:xfrm>
            <a:prstGeom prst="cube">
              <a:avLst/>
            </a:prstGeom>
            <a:solidFill>
              <a:srgbClr val="7CC5C5"/>
            </a:solidFill>
            <a:ln>
              <a:solidFill>
                <a:srgbClr val="8BDB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4244340" y="4813378"/>
              <a:ext cx="1658945" cy="1750951"/>
              <a:chOff x="4244340" y="4813378"/>
              <a:chExt cx="1658945" cy="1750951"/>
            </a:xfrm>
          </p:grpSpPr>
          <p:sp>
            <p:nvSpPr>
              <p:cNvPr id="5" name="Oval 4"/>
              <p:cNvSpPr/>
              <p:nvPr/>
            </p:nvSpPr>
            <p:spPr>
              <a:xfrm>
                <a:off x="4244340" y="5333912"/>
                <a:ext cx="327660" cy="31074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Connector 6"/>
              <p:cNvCxnSpPr>
                <a:stCxn id="5" idx="6"/>
              </p:cNvCxnSpPr>
              <p:nvPr/>
            </p:nvCxnSpPr>
            <p:spPr>
              <a:xfrm>
                <a:off x="4572000" y="5489286"/>
                <a:ext cx="1003625" cy="5268"/>
              </a:xfrm>
              <a:prstGeom prst="line">
                <a:avLst/>
              </a:prstGeom>
            </p:spPr>
            <p:style>
              <a:lnRef idx="2">
                <a:schemeClr val="accent2"/>
              </a:lnRef>
              <a:fillRef idx="0">
                <a:schemeClr val="accent2"/>
              </a:fillRef>
              <a:effectRef idx="1">
                <a:schemeClr val="accent2"/>
              </a:effectRef>
              <a:fontRef idx="minor">
                <a:schemeClr val="tx1"/>
              </a:fontRef>
            </p:style>
          </p:cxnSp>
          <p:sp>
            <p:nvSpPr>
              <p:cNvPr id="8" name="Left Bracket 7"/>
              <p:cNvSpPr/>
              <p:nvPr/>
            </p:nvSpPr>
            <p:spPr>
              <a:xfrm>
                <a:off x="5581630" y="4813378"/>
                <a:ext cx="321655" cy="1750951"/>
              </a:xfrm>
              <a:prstGeom prst="leftBracket">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sp>
          <p:nvSpPr>
            <p:cNvPr id="10" name="TextBox 9"/>
            <p:cNvSpPr txBox="1"/>
            <p:nvPr/>
          </p:nvSpPr>
          <p:spPr>
            <a:xfrm>
              <a:off x="7109984" y="4998528"/>
              <a:ext cx="832279" cy="307777"/>
            </a:xfrm>
            <a:prstGeom prst="rect">
              <a:avLst/>
            </a:prstGeom>
            <a:noFill/>
          </p:spPr>
          <p:txBody>
            <a:bodyPr wrap="none" rtlCol="0">
              <a:spAutoFit/>
            </a:bodyPr>
            <a:lstStyle/>
            <a:p>
              <a:r>
                <a:rPr lang="en-US" sz="1400" dirty="0"/>
                <a:t>Porosity</a:t>
              </a:r>
              <a:endParaRPr lang="en-US" dirty="0"/>
            </a:p>
          </p:txBody>
        </p:sp>
        <p:sp>
          <p:nvSpPr>
            <p:cNvPr id="29" name="TextBox 28"/>
            <p:cNvSpPr txBox="1"/>
            <p:nvPr/>
          </p:nvSpPr>
          <p:spPr>
            <a:xfrm>
              <a:off x="7109984" y="5195678"/>
              <a:ext cx="1170513" cy="307777"/>
            </a:xfrm>
            <a:prstGeom prst="rect">
              <a:avLst/>
            </a:prstGeom>
            <a:noFill/>
          </p:spPr>
          <p:txBody>
            <a:bodyPr wrap="none" rtlCol="0">
              <a:spAutoFit/>
            </a:bodyPr>
            <a:lstStyle/>
            <a:p>
              <a:r>
                <a:rPr lang="en-US" sz="1400" dirty="0"/>
                <a:t>Permeability</a:t>
              </a:r>
              <a:endParaRPr lang="en-US" dirty="0"/>
            </a:p>
          </p:txBody>
        </p:sp>
        <p:sp>
          <p:nvSpPr>
            <p:cNvPr id="30" name="TextBox 29"/>
            <p:cNvSpPr txBox="1"/>
            <p:nvPr/>
          </p:nvSpPr>
          <p:spPr>
            <a:xfrm>
              <a:off x="7109984" y="5406308"/>
              <a:ext cx="1421928" cy="307777"/>
            </a:xfrm>
            <a:prstGeom prst="rect">
              <a:avLst/>
            </a:prstGeom>
            <a:noFill/>
          </p:spPr>
          <p:txBody>
            <a:bodyPr wrap="none" rtlCol="0">
              <a:spAutoFit/>
            </a:bodyPr>
            <a:lstStyle/>
            <a:p>
              <a:r>
                <a:rPr lang="en-US" sz="1400" dirty="0"/>
                <a:t>Transmissibility</a:t>
              </a:r>
              <a:endParaRPr lang="en-US" dirty="0"/>
            </a:p>
          </p:txBody>
        </p:sp>
        <p:sp>
          <p:nvSpPr>
            <p:cNvPr id="31" name="TextBox 30"/>
            <p:cNvSpPr txBox="1"/>
            <p:nvPr/>
          </p:nvSpPr>
          <p:spPr>
            <a:xfrm>
              <a:off x="7109984" y="5616938"/>
              <a:ext cx="1189749" cy="523220"/>
            </a:xfrm>
            <a:prstGeom prst="rect">
              <a:avLst/>
            </a:prstGeom>
            <a:noFill/>
          </p:spPr>
          <p:txBody>
            <a:bodyPr wrap="none" rtlCol="0">
              <a:spAutoFit/>
            </a:bodyPr>
            <a:lstStyle/>
            <a:p>
              <a:r>
                <a:rPr lang="en-US" sz="1400" dirty="0"/>
                <a:t>Pore volume</a:t>
              </a:r>
            </a:p>
            <a:p>
              <a:r>
                <a:rPr lang="en-US" sz="1400" dirty="0" err="1"/>
                <a:t>etc</a:t>
              </a:r>
              <a:r>
                <a:rPr lang="en-US" sz="1400" dirty="0"/>
                <a:t>…</a:t>
              </a:r>
              <a:endParaRPr lang="en-US" dirty="0"/>
            </a:p>
          </p:txBody>
        </p:sp>
      </p:grpSp>
    </p:spTree>
    <p:extLst>
      <p:ext uri="{BB962C8B-B14F-4D97-AF65-F5344CB8AC3E}">
        <p14:creationId xmlns:p14="http://schemas.microsoft.com/office/powerpoint/2010/main" val="358475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11"/>
          <p:cNvGrpSpPr>
            <a:grpSpLocks/>
          </p:cNvGrpSpPr>
          <p:nvPr/>
        </p:nvGrpSpPr>
        <p:grpSpPr bwMode="auto">
          <a:xfrm>
            <a:off x="-38100" y="800100"/>
            <a:ext cx="9182100" cy="541338"/>
            <a:chOff x="-37509" y="800100"/>
            <a:chExt cx="9181509" cy="541138"/>
          </a:xfrm>
        </p:grpSpPr>
        <p:sp>
          <p:nvSpPr>
            <p:cNvPr id="13" name="Rectangle 12"/>
            <p:cNvSpPr/>
            <p:nvPr/>
          </p:nvSpPr>
          <p:spPr>
            <a:xfrm>
              <a:off x="589" y="822317"/>
              <a:ext cx="9143411" cy="51892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 name="Flowchart: Data 6"/>
            <p:cNvSpPr/>
            <p:nvPr/>
          </p:nvSpPr>
          <p:spPr>
            <a:xfrm>
              <a:off x="-13699" y="808035"/>
              <a:ext cx="871482" cy="53320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274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3 w 3726"/>
                <a:gd name="connsiteY0" fmla="*/ 10593 h 10593"/>
                <a:gd name="connsiteX1" fmla="*/ 0 w 3726"/>
                <a:gd name="connsiteY1" fmla="*/ 148 h 10593"/>
                <a:gd name="connsiteX2" fmla="*/ 3726 w 3726"/>
                <a:gd name="connsiteY2" fmla="*/ 0 h 10593"/>
                <a:gd name="connsiteX3" fmla="*/ 1726 w 3726"/>
                <a:gd name="connsiteY3" fmla="*/ 10000 h 10593"/>
                <a:gd name="connsiteX4" fmla="*/ 3 w 3726"/>
                <a:gd name="connsiteY4" fmla="*/ 10593 h 10593"/>
                <a:gd name="connsiteX0" fmla="*/ 0 w 10171"/>
                <a:gd name="connsiteY0" fmla="*/ 9720 h 9720"/>
                <a:gd name="connsiteX1" fmla="*/ 171 w 10171"/>
                <a:gd name="connsiteY1" fmla="*/ 140 h 9720"/>
                <a:gd name="connsiteX2" fmla="*/ 10171 w 10171"/>
                <a:gd name="connsiteY2" fmla="*/ 0 h 9720"/>
                <a:gd name="connsiteX3" fmla="*/ 4803 w 10171"/>
                <a:gd name="connsiteY3" fmla="*/ 9440 h 9720"/>
                <a:gd name="connsiteX4" fmla="*/ 0 w 10171"/>
                <a:gd name="connsiteY4" fmla="*/ 9720 h 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9720">
                  <a:moveTo>
                    <a:pt x="0" y="9720"/>
                  </a:moveTo>
                  <a:cubicBezTo>
                    <a:pt x="-3" y="6433"/>
                    <a:pt x="174" y="3427"/>
                    <a:pt x="171" y="140"/>
                  </a:cubicBezTo>
                  <a:lnTo>
                    <a:pt x="10171" y="0"/>
                  </a:lnTo>
                  <a:lnTo>
                    <a:pt x="4803" y="9440"/>
                  </a:lnTo>
                  <a:lnTo>
                    <a:pt x="0" y="9720"/>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Flowchart: Data 9"/>
            <p:cNvSpPr/>
            <p:nvPr/>
          </p:nvSpPr>
          <p:spPr>
            <a:xfrm>
              <a:off x="-37509" y="800100"/>
              <a:ext cx="623848" cy="5189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545 w 10000"/>
                <a:gd name="connsiteY1" fmla="*/ 148 h 10000"/>
                <a:gd name="connsiteX2" fmla="*/ 10000 w 10000"/>
                <a:gd name="connsiteY2" fmla="*/ 0 h 10000"/>
                <a:gd name="connsiteX3" fmla="*/ 8000 w 10000"/>
                <a:gd name="connsiteY3" fmla="*/ 10000 h 10000"/>
                <a:gd name="connsiteX4" fmla="*/ 0 w 10000"/>
                <a:gd name="connsiteY4" fmla="*/ 10000 h 10000"/>
                <a:gd name="connsiteX0" fmla="*/ 0 w 2475"/>
                <a:gd name="connsiteY0" fmla="*/ 10000 h 10000"/>
                <a:gd name="connsiteX1" fmla="*/ 20 w 2475"/>
                <a:gd name="connsiteY1" fmla="*/ 148 h 10000"/>
                <a:gd name="connsiteX2" fmla="*/ 2475 w 2475"/>
                <a:gd name="connsiteY2" fmla="*/ 0 h 10000"/>
                <a:gd name="connsiteX3" fmla="*/ 475 w 2475"/>
                <a:gd name="connsiteY3" fmla="*/ 10000 h 10000"/>
                <a:gd name="connsiteX4" fmla="*/ 0 w 24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 h="10000">
                  <a:moveTo>
                    <a:pt x="0" y="10000"/>
                  </a:moveTo>
                  <a:cubicBezTo>
                    <a:pt x="7" y="6716"/>
                    <a:pt x="13" y="3432"/>
                    <a:pt x="20" y="148"/>
                  </a:cubicBezTo>
                  <a:lnTo>
                    <a:pt x="2475" y="0"/>
                  </a:lnTo>
                  <a:lnTo>
                    <a:pt x="475" y="10000"/>
                  </a:lnTo>
                  <a:lnTo>
                    <a:pt x="0" y="10000"/>
                  </a:lnTo>
                  <a:close/>
                </a:path>
              </a:pathLst>
            </a:custGeom>
            <a:solidFill>
              <a:srgbClr val="00805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Flowchart: Data 13"/>
            <p:cNvSpPr/>
            <p:nvPr/>
          </p:nvSpPr>
          <p:spPr>
            <a:xfrm>
              <a:off x="6516857"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Flowchart: Data 13"/>
            <p:cNvSpPr/>
            <p:nvPr/>
          </p:nvSpPr>
          <p:spPr>
            <a:xfrm>
              <a:off x="6794651"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Flowchart: Data 13"/>
            <p:cNvSpPr/>
            <p:nvPr/>
          </p:nvSpPr>
          <p:spPr>
            <a:xfrm>
              <a:off x="7086732" y="815969"/>
              <a:ext cx="555589"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Flowchart: Data 13"/>
            <p:cNvSpPr/>
            <p:nvPr/>
          </p:nvSpPr>
          <p:spPr>
            <a:xfrm>
              <a:off x="7385163" y="815969"/>
              <a:ext cx="557177" cy="52526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0" name="Flowchart: Data 13"/>
          <p:cNvSpPr/>
          <p:nvPr/>
        </p:nvSpPr>
        <p:spPr>
          <a:xfrm>
            <a:off x="6230938" y="815975"/>
            <a:ext cx="555625" cy="525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chemeClr val="bg1">
              <a:lumMod val="95000"/>
              <a:shade val="30000"/>
              <a:satMod val="1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172" name="TextBox 20"/>
          <p:cNvSpPr txBox="1">
            <a:spLocks noChangeArrowheads="1"/>
          </p:cNvSpPr>
          <p:nvPr/>
        </p:nvSpPr>
        <p:spPr bwMode="auto">
          <a:xfrm>
            <a:off x="857250" y="839788"/>
            <a:ext cx="25163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Grande" charset="0"/>
                <a:ea typeface="MS PGothic" panose="020B0600070205080204" pitchFamily="34" charset="-128"/>
              </a:defRPr>
            </a:lvl1pPr>
            <a:lvl2pPr marL="742950" indent="-285750">
              <a:defRPr>
                <a:solidFill>
                  <a:schemeClr val="tx1"/>
                </a:solidFill>
                <a:latin typeface="Lucida Grande" charset="0"/>
                <a:ea typeface="MS PGothic" panose="020B0600070205080204" pitchFamily="34" charset="-128"/>
              </a:defRPr>
            </a:lvl2pPr>
            <a:lvl3pPr marL="1143000" indent="-228600">
              <a:defRPr>
                <a:solidFill>
                  <a:schemeClr val="tx1"/>
                </a:solidFill>
                <a:latin typeface="Lucida Grande" charset="0"/>
                <a:ea typeface="MS PGothic" panose="020B0600070205080204" pitchFamily="34" charset="-128"/>
              </a:defRPr>
            </a:lvl3pPr>
            <a:lvl4pPr marL="1600200" indent="-228600">
              <a:defRPr>
                <a:solidFill>
                  <a:schemeClr val="tx1"/>
                </a:solidFill>
                <a:latin typeface="Lucida Grande" charset="0"/>
                <a:ea typeface="MS PGothic" panose="020B0600070205080204" pitchFamily="34" charset="-128"/>
              </a:defRPr>
            </a:lvl4pPr>
            <a:lvl5pPr marL="2057400" indent="-228600">
              <a:defRPr>
                <a:solidFill>
                  <a:schemeClr val="tx1"/>
                </a:solidFill>
                <a:latin typeface="Lucida Grande"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MS PGothic" panose="020B0600070205080204" pitchFamily="34" charset="-128"/>
              </a:defRPr>
            </a:lvl9pPr>
          </a:lstStyle>
          <a:p>
            <a:r>
              <a:rPr lang="en-US" altLang="en-US" sz="2400" dirty="0" smtClean="0">
                <a:latin typeface="Franklin Gothic Medium" panose="020B0603020102020204" pitchFamily="34" charset="0"/>
                <a:cs typeface="Aharoni" panose="02010803020104030203" pitchFamily="2" charset="-79"/>
              </a:rPr>
              <a:t>Example Problem</a:t>
            </a:r>
            <a:endParaRPr lang="en-US" altLang="en-US" dirty="0">
              <a:latin typeface="Franklin Gothic Medium" panose="020B0603020102020204" pitchFamily="34" charset="0"/>
              <a:cs typeface="Aharoni" panose="02010803020104030203" pitchFamily="2" charset="-79"/>
            </a:endParaRPr>
          </a:p>
        </p:txBody>
      </p:sp>
      <p:sp>
        <p:nvSpPr>
          <p:cNvPr id="22" name="Flowchart: Data 13"/>
          <p:cNvSpPr/>
          <p:nvPr/>
        </p:nvSpPr>
        <p:spPr>
          <a:xfrm>
            <a:off x="7086600" y="815180"/>
            <a:ext cx="555625" cy="5254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94"/>
              <a:gd name="connsiteX1" fmla="*/ 2000 w 10000"/>
              <a:gd name="connsiteY1" fmla="*/ 0 h 10294"/>
              <a:gd name="connsiteX2" fmla="*/ 10000 w 10000"/>
              <a:gd name="connsiteY2" fmla="*/ 0 h 10294"/>
              <a:gd name="connsiteX3" fmla="*/ 2095 w 10000"/>
              <a:gd name="connsiteY3" fmla="*/ 10294 h 10294"/>
              <a:gd name="connsiteX4" fmla="*/ 0 w 10000"/>
              <a:gd name="connsiteY4" fmla="*/ 10000 h 10294"/>
              <a:gd name="connsiteX0" fmla="*/ 0 w 3836"/>
              <a:gd name="connsiteY0" fmla="*/ 10000 h 10294"/>
              <a:gd name="connsiteX1" fmla="*/ 2000 w 3836"/>
              <a:gd name="connsiteY1" fmla="*/ 0 h 10294"/>
              <a:gd name="connsiteX2" fmla="*/ 3836 w 3836"/>
              <a:gd name="connsiteY2" fmla="*/ 147 h 10294"/>
              <a:gd name="connsiteX3" fmla="*/ 2095 w 3836"/>
              <a:gd name="connsiteY3" fmla="*/ 10294 h 10294"/>
              <a:gd name="connsiteX4" fmla="*/ 0 w 3836"/>
              <a:gd name="connsiteY4" fmla="*/ 10000 h 10294"/>
              <a:gd name="connsiteX0" fmla="*/ 0 w 7640"/>
              <a:gd name="connsiteY0" fmla="*/ 10000 h 10000"/>
              <a:gd name="connsiteX1" fmla="*/ 2854 w 7640"/>
              <a:gd name="connsiteY1" fmla="*/ 0 h 10000"/>
              <a:gd name="connsiteX2" fmla="*/ 7640 w 7640"/>
              <a:gd name="connsiteY2" fmla="*/ 143 h 10000"/>
              <a:gd name="connsiteX3" fmla="*/ 3101 w 7640"/>
              <a:gd name="connsiteY3" fmla="*/ 10000 h 10000"/>
              <a:gd name="connsiteX4" fmla="*/ 0 w 7640"/>
              <a:gd name="connsiteY4" fmla="*/ 10000 h 10000"/>
              <a:gd name="connsiteX0" fmla="*/ 0 w 10000"/>
              <a:gd name="connsiteY0" fmla="*/ 10000 h 10000"/>
              <a:gd name="connsiteX1" fmla="*/ 6825 w 10000"/>
              <a:gd name="connsiteY1" fmla="*/ 0 h 10000"/>
              <a:gd name="connsiteX2" fmla="*/ 10000 w 10000"/>
              <a:gd name="connsiteY2" fmla="*/ 143 h 10000"/>
              <a:gd name="connsiteX3" fmla="*/ 4059 w 10000"/>
              <a:gd name="connsiteY3" fmla="*/ 10000 h 10000"/>
              <a:gd name="connsiteX4" fmla="*/ 0 w 10000"/>
              <a:gd name="connsiteY4" fmla="*/ 10000 h 10000"/>
              <a:gd name="connsiteX0" fmla="*/ 0 w 11324"/>
              <a:gd name="connsiteY0" fmla="*/ 10000 h 10000"/>
              <a:gd name="connsiteX1" fmla="*/ 6825 w 11324"/>
              <a:gd name="connsiteY1" fmla="*/ 0 h 10000"/>
              <a:gd name="connsiteX2" fmla="*/ 11324 w 11324"/>
              <a:gd name="connsiteY2" fmla="*/ 143 h 10000"/>
              <a:gd name="connsiteX3" fmla="*/ 4059 w 11324"/>
              <a:gd name="connsiteY3" fmla="*/ 10000 h 10000"/>
              <a:gd name="connsiteX4" fmla="*/ 0 w 11324"/>
              <a:gd name="connsiteY4" fmla="*/ 10000 h 10000"/>
              <a:gd name="connsiteX0" fmla="*/ 0 w 10736"/>
              <a:gd name="connsiteY0" fmla="*/ 10000 h 10000"/>
              <a:gd name="connsiteX1" fmla="*/ 6825 w 10736"/>
              <a:gd name="connsiteY1" fmla="*/ 0 h 10000"/>
              <a:gd name="connsiteX2" fmla="*/ 10736 w 10736"/>
              <a:gd name="connsiteY2" fmla="*/ 143 h 10000"/>
              <a:gd name="connsiteX3" fmla="*/ 4059 w 10736"/>
              <a:gd name="connsiteY3" fmla="*/ 10000 h 10000"/>
              <a:gd name="connsiteX4" fmla="*/ 0 w 10736"/>
              <a:gd name="connsiteY4" fmla="*/ 10000 h 10000"/>
              <a:gd name="connsiteX0" fmla="*/ 0 w 10736"/>
              <a:gd name="connsiteY0" fmla="*/ 9857 h 9857"/>
              <a:gd name="connsiteX1" fmla="*/ 6678 w 10736"/>
              <a:gd name="connsiteY1" fmla="*/ 0 h 9857"/>
              <a:gd name="connsiteX2" fmla="*/ 10736 w 10736"/>
              <a:gd name="connsiteY2" fmla="*/ 0 h 9857"/>
              <a:gd name="connsiteX3" fmla="*/ 4059 w 10736"/>
              <a:gd name="connsiteY3" fmla="*/ 9857 h 9857"/>
              <a:gd name="connsiteX4" fmla="*/ 0 w 10736"/>
              <a:gd name="connsiteY4" fmla="*/ 9857 h 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 h="9857">
                <a:moveTo>
                  <a:pt x="0" y="9857"/>
                </a:moveTo>
                <a:lnTo>
                  <a:pt x="6678" y="0"/>
                </a:lnTo>
                <a:lnTo>
                  <a:pt x="10736" y="0"/>
                </a:lnTo>
                <a:lnTo>
                  <a:pt x="4059" y="9857"/>
                </a:lnTo>
                <a:lnTo>
                  <a:pt x="0" y="9857"/>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TextBox 26"/>
          <p:cNvSpPr txBox="1"/>
          <p:nvPr/>
        </p:nvSpPr>
        <p:spPr>
          <a:xfrm>
            <a:off x="1112838" y="1557338"/>
            <a:ext cx="7764462" cy="1477328"/>
          </a:xfrm>
          <a:prstGeom prst="rect">
            <a:avLst/>
          </a:prstGeom>
          <a:noFill/>
        </p:spPr>
        <p:txBody>
          <a:bodyPr>
            <a:spAutoFit/>
          </a:bodyPr>
          <a:lstStyle/>
          <a:p>
            <a:pPr marL="285750" indent="-285750">
              <a:buFont typeface="Wingdings" panose="05000000000000000000" pitchFamily="2" charset="2"/>
              <a:buChar char="q"/>
              <a:defRPr/>
            </a:pPr>
            <a:r>
              <a:rPr lang="en-US" dirty="0"/>
              <a:t>Field Planning </a:t>
            </a:r>
            <a:r>
              <a:rPr lang="en-US" dirty="0" smtClean="0"/>
              <a:t>Problem:</a:t>
            </a:r>
            <a:endParaRPr lang="en-US" dirty="0"/>
          </a:p>
          <a:p>
            <a:pPr marL="742950" lvl="1" indent="-285750">
              <a:buFont typeface="Wingdings" panose="05000000000000000000" pitchFamily="2" charset="2"/>
              <a:buChar char="§"/>
              <a:defRPr/>
            </a:pPr>
            <a:r>
              <a:rPr lang="en-US" dirty="0" smtClean="0"/>
              <a:t>Locations </a:t>
            </a:r>
            <a:r>
              <a:rPr lang="en-US" dirty="0"/>
              <a:t>of wells to be drilled</a:t>
            </a:r>
            <a:r>
              <a:rPr lang="en-US" dirty="0" smtClean="0"/>
              <a:t>.</a:t>
            </a:r>
          </a:p>
          <a:p>
            <a:pPr marL="742950" lvl="1" indent="-285750">
              <a:buFont typeface="Wingdings" panose="05000000000000000000" pitchFamily="2" charset="2"/>
              <a:buChar char="§"/>
              <a:defRPr/>
            </a:pPr>
            <a:r>
              <a:rPr lang="en-US" dirty="0" smtClean="0"/>
              <a:t>Time Sequence of drilling.</a:t>
            </a:r>
          </a:p>
          <a:p>
            <a:pPr marL="742950" lvl="1" indent="-285750">
              <a:buFont typeface="Wingdings" panose="05000000000000000000" pitchFamily="2" charset="2"/>
              <a:buChar char="§"/>
              <a:defRPr/>
            </a:pPr>
            <a:r>
              <a:rPr lang="en-US" dirty="0" smtClean="0"/>
              <a:t>Wells production tuning (i.e. flow rates, bottom hole pressure… etc.)</a:t>
            </a:r>
            <a:endParaRPr lang="en-US" dirty="0"/>
          </a:p>
        </p:txBody>
      </p:sp>
      <p:graphicFrame>
        <p:nvGraphicFramePr>
          <p:cNvPr id="2" name="Diagram 1"/>
          <p:cNvGraphicFramePr/>
          <p:nvPr>
            <p:extLst>
              <p:ext uri="{D42A27DB-BD31-4B8C-83A1-F6EECF244321}">
                <p14:modId xmlns:p14="http://schemas.microsoft.com/office/powerpoint/2010/main" val="1031788087"/>
              </p:ext>
            </p:extLst>
          </p:nvPr>
        </p:nvGraphicFramePr>
        <p:xfrm>
          <a:off x="1638300" y="2796541"/>
          <a:ext cx="6096000" cy="28320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rame 3"/>
          <p:cNvSpPr/>
          <p:nvPr/>
        </p:nvSpPr>
        <p:spPr>
          <a:xfrm>
            <a:off x="2381250" y="5229225"/>
            <a:ext cx="4968875" cy="647700"/>
          </a:xfrm>
          <a:prstGeom prst="fram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solidFill>
                  <a:schemeClr val="tx1"/>
                </a:solidFill>
              </a:rPr>
              <a:t>Forecast fluid flow in the reservoir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3"/>
          <p:cNvPicPr>
            <a:picLocks noChangeAspect="1"/>
          </p:cNvPicPr>
          <p:nvPr/>
        </p:nvPicPr>
        <p:blipFill rotWithShape="1">
          <a:blip r:embed="rId3">
            <a:extLst>
              <a:ext uri="{28A0092B-C50C-407E-A947-70E740481C1C}">
                <a14:useLocalDpi xmlns:a14="http://schemas.microsoft.com/office/drawing/2010/main" val="0"/>
              </a:ext>
            </a:extLst>
          </a:blip>
          <a:srcRect l="15579" t="5514" r="15062" b="4386"/>
          <a:stretch/>
        </p:blipFill>
        <p:spPr>
          <a:xfrm>
            <a:off x="1691599" y="1958343"/>
            <a:ext cx="3285571" cy="4665980"/>
          </a:xfrm>
          <a:prstGeom prst="rect">
            <a:avLst/>
          </a:prstGeom>
          <a:effectLst>
            <a:outerShdw blurRad="50800" dist="38100" dir="10800000" algn="r" rotWithShape="0">
              <a:prstClr val="black">
                <a:alpha val="40000"/>
              </a:prstClr>
            </a:outerShdw>
          </a:effectLst>
        </p:spPr>
      </p:pic>
      <p:sp>
        <p:nvSpPr>
          <p:cNvPr id="3" name="Isosceles Triangle 16"/>
          <p:cNvSpPr/>
          <p:nvPr/>
        </p:nvSpPr>
        <p:spPr>
          <a:xfrm>
            <a:off x="3714886" y="3911600"/>
            <a:ext cx="172720" cy="203200"/>
          </a:xfrm>
          <a:prstGeom prst="triangle">
            <a:avLst/>
          </a:prstGeom>
          <a:solidFill>
            <a:schemeClr val="bg1"/>
          </a:solidFill>
          <a:ln w="28575">
            <a:solidFill>
              <a:srgbClr val="C0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4" name="Straight Arrow Connector 103"/>
          <p:cNvCxnSpPr>
            <a:stCxn id="3" idx="3"/>
          </p:cNvCxnSpPr>
          <p:nvPr/>
        </p:nvCxnSpPr>
        <p:spPr>
          <a:xfrm>
            <a:off x="3801246" y="4114800"/>
            <a:ext cx="1072825" cy="22541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 name="Straight Arrow Connector 104"/>
          <p:cNvCxnSpPr/>
          <p:nvPr/>
        </p:nvCxnSpPr>
        <p:spPr>
          <a:xfrm>
            <a:off x="3320618" y="5024113"/>
            <a:ext cx="1553453" cy="13447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 name="TextBox 106"/>
          <p:cNvSpPr txBox="1"/>
          <p:nvPr/>
        </p:nvSpPr>
        <p:spPr>
          <a:xfrm>
            <a:off x="4301344" y="6248048"/>
            <a:ext cx="1351652" cy="276999"/>
          </a:xfrm>
          <a:prstGeom prst="rect">
            <a:avLst/>
          </a:prstGeom>
          <a:solidFill>
            <a:schemeClr val="bg1"/>
          </a:solidFill>
          <a:ln>
            <a:solidFill>
              <a:schemeClr val="tx1"/>
            </a:solidFill>
          </a:ln>
        </p:spPr>
        <p:txBody>
          <a:bodyPr wrap="none" rtlCol="0">
            <a:spAutoFit/>
          </a:bodyPr>
          <a:lstStyle/>
          <a:p>
            <a:r>
              <a:rPr lang="en-US" sz="1200" dirty="0"/>
              <a:t>Pre-located wells</a:t>
            </a:r>
          </a:p>
        </p:txBody>
      </p:sp>
      <p:sp>
        <p:nvSpPr>
          <p:cNvPr id="7" name="Isosceles Triangle 17"/>
          <p:cNvSpPr/>
          <p:nvPr/>
        </p:nvSpPr>
        <p:spPr>
          <a:xfrm>
            <a:off x="3216252" y="4886960"/>
            <a:ext cx="172720" cy="203200"/>
          </a:xfrm>
          <a:prstGeom prst="triangle">
            <a:avLst/>
          </a:prstGeom>
          <a:solidFill>
            <a:schemeClr val="bg1"/>
          </a:solidFill>
          <a:ln w="28575">
            <a:solidFill>
              <a:srgbClr val="C0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9" name="Picture 17"/>
          <p:cNvPicPr>
            <a:picLocks noChangeAspect="1"/>
          </p:cNvPicPr>
          <p:nvPr/>
        </p:nvPicPr>
        <p:blipFill>
          <a:blip r:embed="rId4"/>
          <a:stretch>
            <a:fillRect/>
          </a:stretch>
        </p:blipFill>
        <p:spPr>
          <a:xfrm>
            <a:off x="260700" y="1072252"/>
            <a:ext cx="1878478" cy="2614376"/>
          </a:xfrm>
          <a:prstGeom prst="rect">
            <a:avLst/>
          </a:prstGeom>
        </p:spPr>
      </p:pic>
      <p:graphicFrame>
        <p:nvGraphicFramePr>
          <p:cNvPr id="10" name="Objet 9"/>
          <p:cNvGraphicFramePr>
            <a:graphicFrameLocks noChangeAspect="1"/>
          </p:cNvGraphicFramePr>
          <p:nvPr>
            <p:extLst>
              <p:ext uri="{D42A27DB-BD31-4B8C-83A1-F6EECF244321}">
                <p14:modId xmlns:p14="http://schemas.microsoft.com/office/powerpoint/2010/main" val="1697236731"/>
              </p:ext>
            </p:extLst>
          </p:nvPr>
        </p:nvGraphicFramePr>
        <p:xfrm>
          <a:off x="5131075" y="1072252"/>
          <a:ext cx="3911484" cy="3458190"/>
        </p:xfrm>
        <a:graphic>
          <a:graphicData uri="http://schemas.openxmlformats.org/presentationml/2006/ole">
            <mc:AlternateContent xmlns:mc="http://schemas.openxmlformats.org/markup-compatibility/2006">
              <mc:Choice xmlns:v="urn:schemas-microsoft-com:vml" Requires="v">
                <p:oleObj spid="_x0000_s2058" name="Visio" r:id="rId5" imgW="5796783" imgH="5139447" progId="Visio.Drawing.11">
                  <p:embed/>
                </p:oleObj>
              </mc:Choice>
              <mc:Fallback>
                <p:oleObj name="Visio" r:id="rId5" imgW="5796783" imgH="5139447" progId="Visio.Drawing.11">
                  <p:embed/>
                  <p:pic>
                    <p:nvPicPr>
                      <p:cNvPr id="16" name="Obje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1075" y="1072252"/>
                        <a:ext cx="3911484" cy="3458190"/>
                      </a:xfrm>
                      <a:prstGeom prst="rect">
                        <a:avLst/>
                      </a:prstGeom>
                      <a:noFill/>
                      <a:extLst/>
                    </p:spPr>
                  </p:pic>
                </p:oleObj>
              </mc:Fallback>
            </mc:AlternateContent>
          </a:graphicData>
        </a:graphic>
      </p:graphicFrame>
      <p:sp>
        <p:nvSpPr>
          <p:cNvPr id="11" name="Hexagon 70"/>
          <p:cNvSpPr/>
          <p:nvPr/>
        </p:nvSpPr>
        <p:spPr>
          <a:xfrm>
            <a:off x="3534235" y="1246747"/>
            <a:ext cx="201782" cy="238998"/>
          </a:xfrm>
          <a:prstGeom prst="hexagon">
            <a:avLst/>
          </a:prstGeom>
          <a:solidFill>
            <a:schemeClr val="accent6"/>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ZoneTexte 11"/>
          <p:cNvSpPr txBox="1"/>
          <p:nvPr/>
        </p:nvSpPr>
        <p:spPr>
          <a:xfrm>
            <a:off x="3714886" y="1132079"/>
            <a:ext cx="761747" cy="369332"/>
          </a:xfrm>
          <a:prstGeom prst="rect">
            <a:avLst/>
          </a:prstGeom>
          <a:noFill/>
        </p:spPr>
        <p:txBody>
          <a:bodyPr wrap="none" rtlCol="0">
            <a:spAutoFit/>
          </a:bodyPr>
          <a:lstStyle/>
          <a:p>
            <a:r>
              <a:rPr lang="en-CA" dirty="0" smtClean="0"/>
              <a:t>(</a:t>
            </a:r>
            <a:r>
              <a:rPr lang="en-CA" dirty="0" err="1" smtClean="0"/>
              <a:t>x,y</a:t>
            </a:r>
            <a:r>
              <a:rPr lang="en-CA" dirty="0" smtClean="0"/>
              <a:t>)?</a:t>
            </a:r>
            <a:endParaRPr lang="en-CA" dirty="0"/>
          </a:p>
        </p:txBody>
      </p:sp>
    </p:spTree>
    <p:extLst>
      <p:ext uri="{BB962C8B-B14F-4D97-AF65-F5344CB8AC3E}">
        <p14:creationId xmlns:p14="http://schemas.microsoft.com/office/powerpoint/2010/main" val="42287017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LongProperties xmlns="http://schemas.microsoft.com/office/2006/metadata/longProperti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C2F1A047E68F448B93F2192FAA4D611" ma:contentTypeVersion="2" ma:contentTypeDescription="Create a new document." ma:contentTypeScope="" ma:versionID="f515295f10a03b5f28d66aa7160ee5e3">
  <xsd:schema xmlns:xsd="http://www.w3.org/2001/XMLSchema" xmlns:p="http://schemas.microsoft.com/office/2006/metadata/properties" xmlns:ns1="http://schemas.microsoft.com/sharepoint/v3" targetNamespace="http://schemas.microsoft.com/office/2006/metadata/properties" ma:root="true" ma:fieldsID="e4ff56466309e177ad33bbeeafc33efb"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76346CB-CF78-4DDC-8014-F1E263BFB8F6}">
  <ds:schemaRefs>
    <ds:schemaRef ds:uri="http://schemas.microsoft.com/office/2006/metadata/longProperties"/>
  </ds:schemaRefs>
</ds:datastoreItem>
</file>

<file path=customXml/itemProps2.xml><?xml version="1.0" encoding="utf-8"?>
<ds:datastoreItem xmlns:ds="http://schemas.openxmlformats.org/officeDocument/2006/customXml" ds:itemID="{CD6A2E68-5F6D-4B01-9E16-FA83574E6D3C}">
  <ds:schemaRefs>
    <ds:schemaRef ds:uri="http://schemas.microsoft.com/sharepoint/v3"/>
    <ds:schemaRef ds:uri="http://purl.org/dc/terms/"/>
    <ds:schemaRef ds:uri="http://schemas.openxmlformats.org/package/2006/metadata/core-properties"/>
    <ds:schemaRef ds:uri="http://purl.org/dc/dcmitype/"/>
    <ds:schemaRef ds:uri="http://purl.org/dc/elements/1.1/"/>
    <ds:schemaRef ds:uri="http://schemas.microsoft.com/office/2006/documentManagement/types"/>
    <ds:schemaRef ds:uri="http://schemas.microsoft.com/office/2006/metadata/properties"/>
    <ds:schemaRef ds:uri="http://www.w3.org/XML/1998/namespace"/>
    <ds:schemaRef ds:uri="http://schemas.microsoft.com/office/infopath/2007/PartnerControls"/>
  </ds:schemaRefs>
</ds:datastoreItem>
</file>

<file path=customXml/itemProps3.xml><?xml version="1.0" encoding="utf-8"?>
<ds:datastoreItem xmlns:ds="http://schemas.openxmlformats.org/officeDocument/2006/customXml" ds:itemID="{DEBFF6EC-B0F5-4CE4-91EB-D25D6EB2FD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7616</TotalTime>
  <Words>1762</Words>
  <Application>Microsoft Office PowerPoint</Application>
  <PresentationFormat>Affichage à l'écran (4:3)</PresentationFormat>
  <Paragraphs>534</Paragraphs>
  <Slides>24</Slides>
  <Notes>11</Notes>
  <HiddenSlides>0</HiddenSlides>
  <MMClips>0</MMClips>
  <ScaleCrop>false</ScaleCrop>
  <HeadingPairs>
    <vt:vector size="8" baseType="variant">
      <vt:variant>
        <vt:lpstr>Polices utilisées</vt:lpstr>
      </vt:variant>
      <vt:variant>
        <vt:i4>15</vt:i4>
      </vt:variant>
      <vt:variant>
        <vt:lpstr>Thème</vt:lpstr>
      </vt:variant>
      <vt:variant>
        <vt:i4>1</vt:i4>
      </vt:variant>
      <vt:variant>
        <vt:lpstr>Serveurs OLE incorporés</vt:lpstr>
      </vt:variant>
      <vt:variant>
        <vt:i4>1</vt:i4>
      </vt:variant>
      <vt:variant>
        <vt:lpstr>Titres des diapositives</vt:lpstr>
      </vt:variant>
      <vt:variant>
        <vt:i4>24</vt:i4>
      </vt:variant>
    </vt:vector>
  </HeadingPairs>
  <TitlesOfParts>
    <vt:vector size="41" baseType="lpstr">
      <vt:lpstr>ＭＳ Ｐゴシック</vt:lpstr>
      <vt:lpstr>ＭＳ Ｐゴシック</vt:lpstr>
      <vt:lpstr>SimSun</vt:lpstr>
      <vt:lpstr>Aharoni</vt:lpstr>
      <vt:lpstr>Arial</vt:lpstr>
      <vt:lpstr>Calibri</vt:lpstr>
      <vt:lpstr>Cambria</vt:lpstr>
      <vt:lpstr>Cambria Math</vt:lpstr>
      <vt:lpstr>Courier New</vt:lpstr>
      <vt:lpstr>Franklin Gothic Medium</vt:lpstr>
      <vt:lpstr>Geneva</vt:lpstr>
      <vt:lpstr>Lucida Grande</vt:lpstr>
      <vt:lpstr>SansSerif</vt:lpstr>
      <vt:lpstr>Times New Roman</vt:lpstr>
      <vt:lpstr>Wingdings</vt:lpstr>
      <vt:lpstr>Office Theme</vt:lpstr>
      <vt:lpstr>Visio</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AUB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title</dc:title>
  <dc:creator>OOC000018253D</dc:creator>
  <cp:lastModifiedBy>si-cgm</cp:lastModifiedBy>
  <cp:revision>499</cp:revision>
  <dcterms:created xsi:type="dcterms:W3CDTF">2011-04-13T13:13:04Z</dcterms:created>
  <dcterms:modified xsi:type="dcterms:W3CDTF">2017-06-13T14:49:41Z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ies>
</file>